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2" r:id="rId4"/>
    <p:sldId id="309" r:id="rId5"/>
    <p:sldId id="298" r:id="rId6"/>
    <p:sldId id="257" r:id="rId7"/>
    <p:sldId id="264" r:id="rId8"/>
    <p:sldId id="311" r:id="rId9"/>
    <p:sldId id="317" r:id="rId10"/>
    <p:sldId id="267" r:id="rId11"/>
    <p:sldId id="299" r:id="rId12"/>
    <p:sldId id="269" r:id="rId13"/>
    <p:sldId id="270" r:id="rId14"/>
    <p:sldId id="306" r:id="rId15"/>
    <p:sldId id="322" r:id="rId16"/>
    <p:sldId id="323" r:id="rId17"/>
    <p:sldId id="324" r:id="rId18"/>
    <p:sldId id="325" r:id="rId19"/>
    <p:sldId id="326" r:id="rId20"/>
    <p:sldId id="327" r:id="rId21"/>
    <p:sldId id="266" r:id="rId22"/>
    <p:sldId id="328" r:id="rId23"/>
    <p:sldId id="312" r:id="rId24"/>
    <p:sldId id="313" r:id="rId25"/>
    <p:sldId id="314" r:id="rId26"/>
    <p:sldId id="329" r:id="rId27"/>
    <p:sldId id="318" r:id="rId28"/>
    <p:sldId id="319" r:id="rId29"/>
    <p:sldId id="320" r:id="rId30"/>
    <p:sldId id="331" r:id="rId31"/>
    <p:sldId id="330" r:id="rId32"/>
    <p:sldId id="304" r:id="rId33"/>
    <p:sldId id="332" r:id="rId34"/>
    <p:sldId id="333" r:id="rId35"/>
    <p:sldId id="334" r:id="rId36"/>
    <p:sldId id="259" r:id="rId37"/>
    <p:sldId id="321" r:id="rId38"/>
    <p:sldId id="33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09" autoAdjust="0"/>
  </p:normalViewPr>
  <p:slideViewPr>
    <p:cSldViewPr snapToGrid="0" snapToObjects="1">
      <p:cViewPr>
        <p:scale>
          <a:sx n="85" d="100"/>
          <a:sy n="85" d="100"/>
        </p:scale>
        <p:origin x="-64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6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E316B-0746-0540-AEFC-3F4BCC2E7208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4F5F-1EE6-5D44-AC1C-77D22F37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026825-8363-8943-8252-F34ECD7D278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2754C2-1007-0741-9567-600274F23EE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005210-E386-C745-B886-26D0D24B83E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8DE29A-890D-F64A-86F2-57118E5297C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9384AC-6925-104F-A09A-7CAE412C169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364F83-6177-D541-9B65-2FB35D7BB2F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CC48F6-5482-274C-8148-A016BE066FB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Widespread action of via MR/GR activation in the brain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4A72C2-B9BB-7743-848F-BF4DD95745F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Central Dogma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of MR /GR action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585FD-8ABD-194D-B2F7-D6E34B95CE5E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471-2DB0-DC40-83C9-78E759B07BF0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471-2DB0-DC40-83C9-78E759B07BF0}" type="slidenum">
              <a:rPr lang="en-US"/>
              <a:pPr/>
              <a:t>25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DFB9DB-8D58-7F4C-B219-FBC0BF5A9D3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471-2DB0-DC40-83C9-78E759B07BF0}" type="slidenum">
              <a:rPr lang="en-US"/>
              <a:pPr/>
              <a:t>26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471-2DB0-DC40-83C9-78E759B07BF0}" type="slidenum">
              <a:rPr lang="en-US"/>
              <a:pPr/>
              <a:t>27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C471-2DB0-DC40-83C9-78E759B07BF0}" type="slidenum">
              <a:rPr lang="en-US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33560-5FCE-F04B-8CB4-01AE07348FB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33560-5FCE-F04B-8CB4-01AE07348FB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33560-5FCE-F04B-8CB4-01AE07348FB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F05B38-0520-DF4F-A729-B57BDF827B4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793B3A-60FE-EE4B-9044-4F63D5E0C89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77627A-88B2-384F-B646-230B386D934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C27186-EB2A-EE43-A977-90622ED045EE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614EC-1A1E-074F-938F-B96BD9FD938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Central Dogma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of MR /GR action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33560-5FCE-F04B-8CB4-01AE07348FBF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359A70-0CD9-0B44-B6D0-3DD425566F2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Stress response = not cortisol - CRH precedes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BC6C42-B6F0-7A48-835D-90843A99B1E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Lichaamsbrede hulp bij aanpassing aan stress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6C64E3-E6CA-FF40-AAEA-5A44DCE8213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Widespread action of via MR/GR activation in the brain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Expression patterns of mRNA of GR (NR3C1) and MR (NR3C2) in a heat map of Z-values from microarray studies on 4 human donors (upper row), ordered by brain region (2</a:t>
            </a:r>
            <a:r>
              <a:rPr lang="en-US" baseline="30000">
                <a:ea typeface="ＭＳ Ｐゴシック" charset="0"/>
                <a:cs typeface="ＭＳ Ｐゴシック" charset="0"/>
              </a:rPr>
              <a:t>nd</a:t>
            </a:r>
            <a:r>
              <a:rPr lang="en-US">
                <a:ea typeface="ＭＳ Ｐゴシック" charset="0"/>
                <a:cs typeface="ＭＳ Ｐゴシック" charset="0"/>
              </a:rPr>
              <a:t> row). Red coding: expression above average, white coding: average expression, blue coding: expression below average.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ACC: anterior cingulate cortex, pc: hippocampus, OL: occipital lobe, PL: parietal lobe, Amy: amygdala, Cl: claustrum, DT: dorsal thalamus, CbCx: cerebellar cortex, WM: white matter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4D9265-D037-4743-98A4-E092AF2256D4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F2A5E9-536B-6D43-AFE5-7AE871B5286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Widespread action of via MR/GR activation in the brain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A12FF2-AF15-084D-BACA-028C07357CA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6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6785-9B10-314A-AE13-F4D1EF9E7AF2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1590-1383-F047-A6E8-450CFE8A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emf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16.png"/><Relationship Id="rId14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4.png"/><Relationship Id="rId10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11" y="1395412"/>
            <a:ext cx="8725647" cy="1470025"/>
          </a:xfrm>
        </p:spPr>
        <p:txBody>
          <a:bodyPr>
            <a:no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we </a:t>
            </a:r>
            <a:r>
              <a:rPr lang="en-US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emotionele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ervaringen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goed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onthouden</a:t>
            </a:r>
            <a:r>
              <a:rPr lang="en-US" dirty="0" smtClean="0"/>
              <a:t>: stress-</a:t>
            </a:r>
            <a:r>
              <a:rPr lang="en-US" dirty="0" err="1" smtClean="0"/>
              <a:t>hormonen</a:t>
            </a:r>
            <a:endParaRPr lang="nl-NL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Onno Meijer, 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Endocrinology</a:t>
            </a:r>
          </a:p>
          <a:p>
            <a:r>
              <a:rPr lang="en-US" dirty="0" smtClean="0"/>
              <a:t>LUMC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308" y="3243729"/>
            <a:ext cx="2444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44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21538" y="6500813"/>
            <a:ext cx="16303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www.nursa.org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22" name="Picture 7" descr="NURSA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3178" r="9013" b="14314"/>
          <a:stretch>
            <a:fillRect/>
          </a:stretch>
        </p:blipFill>
        <p:spPr bwMode="auto">
          <a:xfrm>
            <a:off x="98425" y="3821885"/>
            <a:ext cx="7494588" cy="22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NURSA | Tissue-specific expression patterns of nuclear receptor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61412" r="60843" b="21356"/>
          <a:stretch/>
        </p:blipFill>
        <p:spPr bwMode="auto">
          <a:xfrm>
            <a:off x="98425" y="1419411"/>
            <a:ext cx="7572375" cy="16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1588" y="6300788"/>
            <a:ext cx="6755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brein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800" y="6019800"/>
            <a:ext cx="1336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klieren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9036" y="6300788"/>
            <a:ext cx="1141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Metabool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7163" y="6019800"/>
            <a:ext cx="1073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vet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5650" y="6300788"/>
            <a:ext cx="10842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Immuun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2141" y="6019800"/>
            <a:ext cx="1436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voortplanting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326" y="6300788"/>
            <a:ext cx="1436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Hart &amp;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vaat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2456" y="6019800"/>
            <a:ext cx="1436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Bot &amp;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huid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449" y="981075"/>
            <a:ext cx="509473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Mineralocorticoid Receptor (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MR);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Heel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gevoelig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733" name="Title 1"/>
          <p:cNvSpPr>
            <a:spLocks noGrp="1"/>
          </p:cNvSpPr>
          <p:nvPr>
            <p:ph type="title"/>
          </p:nvPr>
        </p:nvSpPr>
        <p:spPr>
          <a:xfrm>
            <a:off x="450850" y="-19730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Twee types </a:t>
            </a:r>
            <a:r>
              <a:rPr lang="en-US" sz="4000" dirty="0" err="1" smtClean="0">
                <a:latin typeface="Calibri" charset="0"/>
                <a:ea typeface="ＭＳ Ｐゴシック" charset="0"/>
                <a:cs typeface="ＭＳ Ｐゴシック" charset="0"/>
              </a:rPr>
              <a:t>receptoren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(mRNA via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qPCR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muizenweefsels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7812" y="3277811"/>
            <a:ext cx="452737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Glucocorticoid Receptor (GR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); 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Iets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minder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gevoelig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dirty="0" err="1" smtClean="0">
                <a:ea typeface="ＭＳ Ｐゴシック" charset="0"/>
                <a:cs typeface="ＭＳ Ｐゴシック" charset="0"/>
              </a:rPr>
              <a:t>Mineralo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and Glucocorticoid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Receptoren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in de 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hersenen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8610" name="Picture 3" descr="GR auto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3753"/>
            <a:ext cx="2928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6559178" y="6444876"/>
            <a:ext cx="2340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De </a:t>
            </a:r>
            <a:r>
              <a:rPr lang="en-US" sz="1600" dirty="0" err="1">
                <a:latin typeface="Arial"/>
                <a:cs typeface="Arial"/>
              </a:rPr>
              <a:t>Kloet</a:t>
            </a:r>
            <a:r>
              <a:rPr lang="en-US" sz="1600" dirty="0">
                <a:latin typeface="Arial"/>
                <a:cs typeface="Arial"/>
              </a:rPr>
              <a:t> et al: 1973 - ...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43400" y="3140961"/>
            <a:ext cx="4808073" cy="3353595"/>
            <a:chOff x="4343400" y="3140961"/>
            <a:chExt cx="4808073" cy="3353595"/>
          </a:xfrm>
        </p:grpSpPr>
        <p:pic>
          <p:nvPicPr>
            <p:cNvPr id="68615" name="Picture 5" descr="kortkaas patron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63" r="9749" b="4739"/>
            <a:stretch/>
          </p:blipFill>
          <p:spPr bwMode="auto">
            <a:xfrm rot="16200000">
              <a:off x="7783961" y="3049006"/>
              <a:ext cx="1275555" cy="145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6" descr="oitzl rat in maz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140963"/>
              <a:ext cx="20574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4320"/>
            <a:stretch>
              <a:fillRect/>
            </a:stretch>
          </p:blipFill>
          <p:spPr bwMode="auto">
            <a:xfrm>
              <a:off x="4790942" y="4626201"/>
              <a:ext cx="1406337" cy="186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07" t="8279" r="9523" b="7056"/>
            <a:stretch>
              <a:fillRect/>
            </a:stretch>
          </p:blipFill>
          <p:spPr bwMode="auto">
            <a:xfrm>
              <a:off x="7112321" y="4641142"/>
              <a:ext cx="1132508" cy="156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kortkaas patron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5" r="9749" b="58763"/>
            <a:stretch/>
          </p:blipFill>
          <p:spPr bwMode="auto">
            <a:xfrm rot="16200000">
              <a:off x="6563871" y="3136269"/>
              <a:ext cx="1275557" cy="128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41941" y="1326492"/>
            <a:ext cx="375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 –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affiniteit</a:t>
            </a:r>
            <a:r>
              <a:rPr lang="en-US" dirty="0" smtClean="0"/>
              <a:t>– </a:t>
            </a:r>
            <a:r>
              <a:rPr lang="en-US" dirty="0" err="1" smtClean="0"/>
              <a:t>initi</a:t>
            </a:r>
            <a:r>
              <a:rPr lang="en-US" dirty="0" err="1" smtClean="0"/>
              <a:t>ële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941" y="5840417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 – </a:t>
            </a:r>
            <a:r>
              <a:rPr lang="en-US" dirty="0" err="1" smtClean="0"/>
              <a:t>lagereaffiniteit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/>
              <a:t>stressor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1695824"/>
            <a:ext cx="4008438" cy="1002466"/>
            <a:chOff x="4191000" y="1695824"/>
            <a:chExt cx="4008438" cy="1002466"/>
          </a:xfrm>
        </p:grpSpPr>
        <p:pic>
          <p:nvPicPr>
            <p:cNvPr id="68612" name="Picture 7" descr="joels 5-ht cort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19"/>
            <a:stretch/>
          </p:blipFill>
          <p:spPr bwMode="auto">
            <a:xfrm>
              <a:off x="4191000" y="1695824"/>
              <a:ext cx="4008438" cy="67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09449" y="2328958"/>
              <a:ext cx="507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37616" y="232895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MR + GR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8695" y="2328958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</a:t>
              </a:r>
              <a:r>
                <a:rPr lang="en-US" dirty="0" err="1" smtClean="0"/>
                <a:t>cort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37942" y="113552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TRANSMITTER RESPONSIVENESS</a:t>
            </a:r>
          </a:p>
          <a:p>
            <a:pPr algn="ctr"/>
            <a:r>
              <a:rPr lang="en-US" dirty="0" smtClean="0"/>
              <a:t>(here: serotonin)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Cortisol </a:t>
            </a:r>
            <a:r>
              <a:rPr lang="en-US" sz="3600" i="1" dirty="0" smtClean="0">
                <a:latin typeface="Arial" charset="0"/>
                <a:ea typeface="ＭＳ Ｐゴシック" charset="0"/>
                <a:cs typeface="ＭＳ Ｐゴシック" charset="0"/>
              </a:rPr>
              <a:t>for better or for worse</a:t>
            </a:r>
            <a:endParaRPr lang="en-US" sz="36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17" y="1859213"/>
            <a:ext cx="1725880" cy="38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295879" y="2085999"/>
            <a:ext cx="457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3" descr="f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6" y="2308437"/>
            <a:ext cx="3708403" cy="27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0315" y="5638205"/>
            <a:ext cx="183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Aanpassing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3897323" y="5891159"/>
            <a:ext cx="5185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Ziekte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hier</a:t>
            </a:r>
            <a:r>
              <a:rPr lang="en-US" sz="2800" dirty="0" smtClean="0"/>
              <a:t> </a:t>
            </a:r>
            <a:r>
              <a:rPr lang="en-US" sz="2800" dirty="0" err="1" smtClean="0"/>
              <a:t>extreem</a:t>
            </a:r>
            <a:r>
              <a:rPr lang="en-US" sz="2800" dirty="0" smtClean="0"/>
              <a:t>: </a:t>
            </a:r>
            <a:r>
              <a:rPr lang="en-US" sz="2800" dirty="0" err="1" smtClean="0"/>
              <a:t>Ziekte</a:t>
            </a:r>
            <a:r>
              <a:rPr lang="en-US" sz="2800" dirty="0" smtClean="0"/>
              <a:t> van Cushing)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982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58588" y="188913"/>
            <a:ext cx="8501530" cy="1143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Langdurige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effecten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in ‘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genezen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Cushing’s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brein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2" name="Picture 1" descr="Figuur3_Kle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3" t="1543" r="36565" b="73087"/>
          <a:stretch>
            <a:fillRect/>
          </a:stretch>
        </p:blipFill>
        <p:spPr bwMode="auto">
          <a:xfrm>
            <a:off x="5265738" y="1700213"/>
            <a:ext cx="25685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700213"/>
            <a:ext cx="33226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304925" y="5013325"/>
            <a:ext cx="263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Volume </a:t>
            </a:r>
            <a:r>
              <a:rPr lang="en-US" dirty="0" err="1" smtClean="0"/>
              <a:t>grijze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endParaRPr lang="en-US" dirty="0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5121275" y="5013325"/>
            <a:ext cx="280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Witte </a:t>
            </a:r>
            <a:r>
              <a:rPr lang="en-US" dirty="0" err="1" smtClean="0"/>
              <a:t>stof</a:t>
            </a:r>
            <a:r>
              <a:rPr lang="en-US" dirty="0" smtClean="0"/>
              <a:t> </a:t>
            </a:r>
            <a:r>
              <a:rPr lang="en-US" dirty="0" err="1" smtClean="0"/>
              <a:t>integriteit</a:t>
            </a:r>
            <a:endParaRPr lang="en-US" dirty="0"/>
          </a:p>
        </p:txBody>
      </p:sp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5265738" y="6092825"/>
            <a:ext cx="3890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 smtClean="0"/>
              <a:t>Andela</a:t>
            </a:r>
            <a:r>
              <a:rPr lang="en-US" sz="2000" dirty="0"/>
              <a:t>, </a:t>
            </a:r>
            <a:r>
              <a:rPr lang="en-US" sz="2000" dirty="0" err="1"/>
              <a:t>Vd</a:t>
            </a:r>
            <a:r>
              <a:rPr lang="en-US" sz="2000" dirty="0"/>
              <a:t> </a:t>
            </a:r>
            <a:r>
              <a:rPr lang="en-US" sz="2000" dirty="0" err="1" smtClean="0"/>
              <a:t>Werf</a:t>
            </a:r>
            <a:r>
              <a:rPr lang="en-US" sz="2000" dirty="0" smtClean="0"/>
              <a:t>, </a:t>
            </a:r>
            <a:r>
              <a:rPr lang="en-US" sz="2000" i="1" dirty="0" smtClean="0"/>
              <a:t>et </a:t>
            </a:r>
            <a:r>
              <a:rPr lang="en-US" sz="2000" i="1" dirty="0"/>
              <a:t>al</a:t>
            </a:r>
          </a:p>
          <a:p>
            <a:r>
              <a:rPr lang="en-US" sz="2000" dirty="0" err="1" smtClean="0"/>
              <a:t>Eur</a:t>
            </a:r>
            <a:r>
              <a:rPr lang="en-US" sz="2000" dirty="0" smtClean="0"/>
              <a:t> J Endo &amp; </a:t>
            </a:r>
            <a:r>
              <a:rPr lang="en-US" sz="2000" dirty="0" err="1" smtClean="0"/>
              <a:t>Neuroimage</a:t>
            </a:r>
            <a:r>
              <a:rPr lang="en-US" sz="2000" dirty="0" smtClean="0"/>
              <a:t>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87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+mj-lt"/>
                <a:ea typeface="ＭＳ Ｐゴシック" charset="0"/>
                <a:cs typeface="ＭＳ Ｐゴシック" charset="0"/>
              </a:rPr>
              <a:t>Hoe </a:t>
            </a:r>
            <a:r>
              <a:rPr lang="en-US" sz="3600" dirty="0" err="1" smtClean="0">
                <a:latin typeface="+mj-lt"/>
                <a:ea typeface="ＭＳ Ｐゴシック" charset="0"/>
                <a:cs typeface="ＭＳ Ｐゴシック" charset="0"/>
              </a:rPr>
              <a:t>werken</a:t>
            </a:r>
            <a:r>
              <a:rPr lang="en-US" sz="3600" dirty="0" smtClean="0"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 smtClean="0">
                <a:latin typeface="+mj-lt"/>
                <a:ea typeface="ＭＳ Ｐゴシック" charset="0"/>
                <a:cs typeface="ＭＳ Ｐゴシック" charset="0"/>
              </a:rPr>
              <a:t>receptoren</a:t>
            </a:r>
            <a:r>
              <a:rPr lang="en-US" sz="3600" dirty="0" smtClean="0">
                <a:latin typeface="+mj-lt"/>
                <a:ea typeface="ＭＳ Ｐゴシック" charset="0"/>
                <a:cs typeface="ＭＳ Ｐゴシック" charset="0"/>
              </a:rPr>
              <a:t>?</a:t>
            </a:r>
            <a:endParaRPr lang="en-US" sz="36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r="37236" b="51012"/>
          <a:stretch/>
        </p:blipFill>
        <p:spPr bwMode="auto">
          <a:xfrm>
            <a:off x="3110368" y="976313"/>
            <a:ext cx="27269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5256929" y="6488113"/>
            <a:ext cx="360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De Kloet et al, Nat Rev Neurosc 2005</a:t>
            </a:r>
          </a:p>
        </p:txBody>
      </p:sp>
    </p:spTree>
    <p:extLst>
      <p:ext uri="{BB962C8B-B14F-4D97-AF65-F5344CB8AC3E}">
        <p14:creationId xmlns:p14="http://schemas.microsoft.com/office/powerpoint/2010/main" val="100806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705600" y="1600200"/>
            <a:ext cx="839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</a:rPr>
              <a:t>t = 0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971800" y="5791200"/>
            <a:ext cx="2984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MR-GFP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fusie-eiwit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4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90688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705600" y="1600200"/>
            <a:ext cx="156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t = 30 sec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46826" y="2061882"/>
            <a:ext cx="2091765" cy="2853764"/>
          </a:xfrm>
          <a:custGeom>
            <a:avLst/>
            <a:gdLst>
              <a:gd name="connsiteX0" fmla="*/ 1210235 w 2091765"/>
              <a:gd name="connsiteY0" fmla="*/ 2629647 h 2853764"/>
              <a:gd name="connsiteX1" fmla="*/ 1329765 w 2091765"/>
              <a:gd name="connsiteY1" fmla="*/ 2211294 h 2853764"/>
              <a:gd name="connsiteX2" fmla="*/ 1643529 w 2091765"/>
              <a:gd name="connsiteY2" fmla="*/ 1748117 h 2853764"/>
              <a:gd name="connsiteX3" fmla="*/ 2091765 w 2091765"/>
              <a:gd name="connsiteY3" fmla="*/ 1284941 h 2853764"/>
              <a:gd name="connsiteX4" fmla="*/ 2061882 w 2091765"/>
              <a:gd name="connsiteY4" fmla="*/ 1105647 h 2853764"/>
              <a:gd name="connsiteX5" fmla="*/ 1927412 w 2091765"/>
              <a:gd name="connsiteY5" fmla="*/ 1016000 h 2853764"/>
              <a:gd name="connsiteX6" fmla="*/ 1748117 w 2091765"/>
              <a:gd name="connsiteY6" fmla="*/ 941294 h 2853764"/>
              <a:gd name="connsiteX7" fmla="*/ 1389529 w 2091765"/>
              <a:gd name="connsiteY7" fmla="*/ 612588 h 2853764"/>
              <a:gd name="connsiteX8" fmla="*/ 1314823 w 2091765"/>
              <a:gd name="connsiteY8" fmla="*/ 268941 h 2853764"/>
              <a:gd name="connsiteX9" fmla="*/ 1165412 w 2091765"/>
              <a:gd name="connsiteY9" fmla="*/ 29882 h 2853764"/>
              <a:gd name="connsiteX10" fmla="*/ 1001059 w 2091765"/>
              <a:gd name="connsiteY10" fmla="*/ 44823 h 2853764"/>
              <a:gd name="connsiteX11" fmla="*/ 851647 w 2091765"/>
              <a:gd name="connsiteY11" fmla="*/ 164353 h 2853764"/>
              <a:gd name="connsiteX12" fmla="*/ 522941 w 2091765"/>
              <a:gd name="connsiteY12" fmla="*/ 164353 h 2853764"/>
              <a:gd name="connsiteX13" fmla="*/ 343647 w 2091765"/>
              <a:gd name="connsiteY13" fmla="*/ 179294 h 2853764"/>
              <a:gd name="connsiteX14" fmla="*/ 0 w 2091765"/>
              <a:gd name="connsiteY14" fmla="*/ 0 h 2853764"/>
              <a:gd name="connsiteX15" fmla="*/ 254000 w 2091765"/>
              <a:gd name="connsiteY15" fmla="*/ 373529 h 2853764"/>
              <a:gd name="connsiteX16" fmla="*/ 313765 w 2091765"/>
              <a:gd name="connsiteY16" fmla="*/ 732117 h 2853764"/>
              <a:gd name="connsiteX17" fmla="*/ 89647 w 2091765"/>
              <a:gd name="connsiteY17" fmla="*/ 687294 h 2853764"/>
              <a:gd name="connsiteX18" fmla="*/ 209176 w 2091765"/>
              <a:gd name="connsiteY18" fmla="*/ 926353 h 2853764"/>
              <a:gd name="connsiteX19" fmla="*/ 642470 w 2091765"/>
              <a:gd name="connsiteY19" fmla="*/ 2136588 h 2853764"/>
              <a:gd name="connsiteX20" fmla="*/ 747059 w 2091765"/>
              <a:gd name="connsiteY20" fmla="*/ 2614706 h 2853764"/>
              <a:gd name="connsiteX21" fmla="*/ 911412 w 2091765"/>
              <a:gd name="connsiteY21" fmla="*/ 2853764 h 2853764"/>
              <a:gd name="connsiteX22" fmla="*/ 1210235 w 2091765"/>
              <a:gd name="connsiteY22" fmla="*/ 2629647 h 28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1765" h="2853764">
                <a:moveTo>
                  <a:pt x="1210235" y="2629647"/>
                </a:moveTo>
                <a:lnTo>
                  <a:pt x="1329765" y="2211294"/>
                </a:lnTo>
                <a:lnTo>
                  <a:pt x="1643529" y="1748117"/>
                </a:lnTo>
                <a:lnTo>
                  <a:pt x="2091765" y="1284941"/>
                </a:lnTo>
                <a:lnTo>
                  <a:pt x="2061882" y="1105647"/>
                </a:lnTo>
                <a:lnTo>
                  <a:pt x="1927412" y="1016000"/>
                </a:lnTo>
                <a:lnTo>
                  <a:pt x="1748117" y="941294"/>
                </a:lnTo>
                <a:lnTo>
                  <a:pt x="1389529" y="612588"/>
                </a:lnTo>
                <a:lnTo>
                  <a:pt x="1314823" y="268941"/>
                </a:lnTo>
                <a:lnTo>
                  <a:pt x="1165412" y="29882"/>
                </a:lnTo>
                <a:lnTo>
                  <a:pt x="1001059" y="44823"/>
                </a:lnTo>
                <a:lnTo>
                  <a:pt x="851647" y="164353"/>
                </a:lnTo>
                <a:lnTo>
                  <a:pt x="522941" y="164353"/>
                </a:lnTo>
                <a:lnTo>
                  <a:pt x="343647" y="179294"/>
                </a:lnTo>
                <a:lnTo>
                  <a:pt x="0" y="0"/>
                </a:lnTo>
                <a:lnTo>
                  <a:pt x="254000" y="373529"/>
                </a:lnTo>
                <a:lnTo>
                  <a:pt x="313765" y="732117"/>
                </a:lnTo>
                <a:lnTo>
                  <a:pt x="89647" y="687294"/>
                </a:lnTo>
                <a:lnTo>
                  <a:pt x="209176" y="926353"/>
                </a:lnTo>
                <a:lnTo>
                  <a:pt x="642470" y="2136588"/>
                </a:lnTo>
                <a:lnTo>
                  <a:pt x="747059" y="2614706"/>
                </a:lnTo>
                <a:lnTo>
                  <a:pt x="911412" y="2853764"/>
                </a:lnTo>
                <a:lnTo>
                  <a:pt x="1210235" y="2629647"/>
                </a:lnTo>
                <a:close/>
              </a:path>
            </a:pathLst>
          </a:cu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98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90688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705600" y="1600200"/>
            <a:ext cx="148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t = 3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87062" y="2061882"/>
            <a:ext cx="2091765" cy="2853764"/>
          </a:xfrm>
          <a:custGeom>
            <a:avLst/>
            <a:gdLst>
              <a:gd name="connsiteX0" fmla="*/ 1210235 w 2091765"/>
              <a:gd name="connsiteY0" fmla="*/ 2629647 h 2853764"/>
              <a:gd name="connsiteX1" fmla="*/ 1329765 w 2091765"/>
              <a:gd name="connsiteY1" fmla="*/ 2211294 h 2853764"/>
              <a:gd name="connsiteX2" fmla="*/ 1643529 w 2091765"/>
              <a:gd name="connsiteY2" fmla="*/ 1748117 h 2853764"/>
              <a:gd name="connsiteX3" fmla="*/ 2091765 w 2091765"/>
              <a:gd name="connsiteY3" fmla="*/ 1284941 h 2853764"/>
              <a:gd name="connsiteX4" fmla="*/ 2061882 w 2091765"/>
              <a:gd name="connsiteY4" fmla="*/ 1105647 h 2853764"/>
              <a:gd name="connsiteX5" fmla="*/ 1927412 w 2091765"/>
              <a:gd name="connsiteY5" fmla="*/ 1016000 h 2853764"/>
              <a:gd name="connsiteX6" fmla="*/ 1748117 w 2091765"/>
              <a:gd name="connsiteY6" fmla="*/ 941294 h 2853764"/>
              <a:gd name="connsiteX7" fmla="*/ 1389529 w 2091765"/>
              <a:gd name="connsiteY7" fmla="*/ 612588 h 2853764"/>
              <a:gd name="connsiteX8" fmla="*/ 1314823 w 2091765"/>
              <a:gd name="connsiteY8" fmla="*/ 268941 h 2853764"/>
              <a:gd name="connsiteX9" fmla="*/ 1165412 w 2091765"/>
              <a:gd name="connsiteY9" fmla="*/ 29882 h 2853764"/>
              <a:gd name="connsiteX10" fmla="*/ 1001059 w 2091765"/>
              <a:gd name="connsiteY10" fmla="*/ 44823 h 2853764"/>
              <a:gd name="connsiteX11" fmla="*/ 851647 w 2091765"/>
              <a:gd name="connsiteY11" fmla="*/ 164353 h 2853764"/>
              <a:gd name="connsiteX12" fmla="*/ 522941 w 2091765"/>
              <a:gd name="connsiteY12" fmla="*/ 164353 h 2853764"/>
              <a:gd name="connsiteX13" fmla="*/ 343647 w 2091765"/>
              <a:gd name="connsiteY13" fmla="*/ 179294 h 2853764"/>
              <a:gd name="connsiteX14" fmla="*/ 0 w 2091765"/>
              <a:gd name="connsiteY14" fmla="*/ 0 h 2853764"/>
              <a:gd name="connsiteX15" fmla="*/ 254000 w 2091765"/>
              <a:gd name="connsiteY15" fmla="*/ 373529 h 2853764"/>
              <a:gd name="connsiteX16" fmla="*/ 313765 w 2091765"/>
              <a:gd name="connsiteY16" fmla="*/ 732117 h 2853764"/>
              <a:gd name="connsiteX17" fmla="*/ 89647 w 2091765"/>
              <a:gd name="connsiteY17" fmla="*/ 687294 h 2853764"/>
              <a:gd name="connsiteX18" fmla="*/ 209176 w 2091765"/>
              <a:gd name="connsiteY18" fmla="*/ 926353 h 2853764"/>
              <a:gd name="connsiteX19" fmla="*/ 642470 w 2091765"/>
              <a:gd name="connsiteY19" fmla="*/ 2136588 h 2853764"/>
              <a:gd name="connsiteX20" fmla="*/ 747059 w 2091765"/>
              <a:gd name="connsiteY20" fmla="*/ 2614706 h 2853764"/>
              <a:gd name="connsiteX21" fmla="*/ 911412 w 2091765"/>
              <a:gd name="connsiteY21" fmla="*/ 2853764 h 2853764"/>
              <a:gd name="connsiteX22" fmla="*/ 1210235 w 2091765"/>
              <a:gd name="connsiteY22" fmla="*/ 2629647 h 28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1765" h="2853764">
                <a:moveTo>
                  <a:pt x="1210235" y="2629647"/>
                </a:moveTo>
                <a:lnTo>
                  <a:pt x="1329765" y="2211294"/>
                </a:lnTo>
                <a:lnTo>
                  <a:pt x="1643529" y="1748117"/>
                </a:lnTo>
                <a:lnTo>
                  <a:pt x="2091765" y="1284941"/>
                </a:lnTo>
                <a:lnTo>
                  <a:pt x="2061882" y="1105647"/>
                </a:lnTo>
                <a:lnTo>
                  <a:pt x="1927412" y="1016000"/>
                </a:lnTo>
                <a:lnTo>
                  <a:pt x="1748117" y="941294"/>
                </a:lnTo>
                <a:lnTo>
                  <a:pt x="1389529" y="612588"/>
                </a:lnTo>
                <a:lnTo>
                  <a:pt x="1314823" y="268941"/>
                </a:lnTo>
                <a:lnTo>
                  <a:pt x="1165412" y="29882"/>
                </a:lnTo>
                <a:lnTo>
                  <a:pt x="1001059" y="44823"/>
                </a:lnTo>
                <a:lnTo>
                  <a:pt x="851647" y="164353"/>
                </a:lnTo>
                <a:lnTo>
                  <a:pt x="522941" y="164353"/>
                </a:lnTo>
                <a:lnTo>
                  <a:pt x="343647" y="179294"/>
                </a:lnTo>
                <a:lnTo>
                  <a:pt x="0" y="0"/>
                </a:lnTo>
                <a:lnTo>
                  <a:pt x="254000" y="373529"/>
                </a:lnTo>
                <a:lnTo>
                  <a:pt x="313765" y="732117"/>
                </a:lnTo>
                <a:lnTo>
                  <a:pt x="89647" y="687294"/>
                </a:lnTo>
                <a:lnTo>
                  <a:pt x="209176" y="926353"/>
                </a:lnTo>
                <a:lnTo>
                  <a:pt x="642470" y="2136588"/>
                </a:lnTo>
                <a:lnTo>
                  <a:pt x="747059" y="2614706"/>
                </a:lnTo>
                <a:lnTo>
                  <a:pt x="911412" y="2853764"/>
                </a:lnTo>
                <a:lnTo>
                  <a:pt x="1210235" y="2629647"/>
                </a:lnTo>
                <a:close/>
              </a:path>
            </a:pathLst>
          </a:cu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64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90688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6705600" y="1600200"/>
            <a:ext cx="148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t = 6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42239" y="2151528"/>
            <a:ext cx="2091765" cy="2853764"/>
          </a:xfrm>
          <a:custGeom>
            <a:avLst/>
            <a:gdLst>
              <a:gd name="connsiteX0" fmla="*/ 1210235 w 2091765"/>
              <a:gd name="connsiteY0" fmla="*/ 2629647 h 2853764"/>
              <a:gd name="connsiteX1" fmla="*/ 1329765 w 2091765"/>
              <a:gd name="connsiteY1" fmla="*/ 2211294 h 2853764"/>
              <a:gd name="connsiteX2" fmla="*/ 1643529 w 2091765"/>
              <a:gd name="connsiteY2" fmla="*/ 1748117 h 2853764"/>
              <a:gd name="connsiteX3" fmla="*/ 2091765 w 2091765"/>
              <a:gd name="connsiteY3" fmla="*/ 1284941 h 2853764"/>
              <a:gd name="connsiteX4" fmla="*/ 2061882 w 2091765"/>
              <a:gd name="connsiteY4" fmla="*/ 1105647 h 2853764"/>
              <a:gd name="connsiteX5" fmla="*/ 1927412 w 2091765"/>
              <a:gd name="connsiteY5" fmla="*/ 1016000 h 2853764"/>
              <a:gd name="connsiteX6" fmla="*/ 1748117 w 2091765"/>
              <a:gd name="connsiteY6" fmla="*/ 941294 h 2853764"/>
              <a:gd name="connsiteX7" fmla="*/ 1389529 w 2091765"/>
              <a:gd name="connsiteY7" fmla="*/ 612588 h 2853764"/>
              <a:gd name="connsiteX8" fmla="*/ 1314823 w 2091765"/>
              <a:gd name="connsiteY8" fmla="*/ 268941 h 2853764"/>
              <a:gd name="connsiteX9" fmla="*/ 1165412 w 2091765"/>
              <a:gd name="connsiteY9" fmla="*/ 29882 h 2853764"/>
              <a:gd name="connsiteX10" fmla="*/ 1001059 w 2091765"/>
              <a:gd name="connsiteY10" fmla="*/ 44823 h 2853764"/>
              <a:gd name="connsiteX11" fmla="*/ 851647 w 2091765"/>
              <a:gd name="connsiteY11" fmla="*/ 164353 h 2853764"/>
              <a:gd name="connsiteX12" fmla="*/ 522941 w 2091765"/>
              <a:gd name="connsiteY12" fmla="*/ 164353 h 2853764"/>
              <a:gd name="connsiteX13" fmla="*/ 343647 w 2091765"/>
              <a:gd name="connsiteY13" fmla="*/ 179294 h 2853764"/>
              <a:gd name="connsiteX14" fmla="*/ 0 w 2091765"/>
              <a:gd name="connsiteY14" fmla="*/ 0 h 2853764"/>
              <a:gd name="connsiteX15" fmla="*/ 254000 w 2091765"/>
              <a:gd name="connsiteY15" fmla="*/ 373529 h 2853764"/>
              <a:gd name="connsiteX16" fmla="*/ 313765 w 2091765"/>
              <a:gd name="connsiteY16" fmla="*/ 732117 h 2853764"/>
              <a:gd name="connsiteX17" fmla="*/ 89647 w 2091765"/>
              <a:gd name="connsiteY17" fmla="*/ 687294 h 2853764"/>
              <a:gd name="connsiteX18" fmla="*/ 209176 w 2091765"/>
              <a:gd name="connsiteY18" fmla="*/ 926353 h 2853764"/>
              <a:gd name="connsiteX19" fmla="*/ 642470 w 2091765"/>
              <a:gd name="connsiteY19" fmla="*/ 2136588 h 2853764"/>
              <a:gd name="connsiteX20" fmla="*/ 747059 w 2091765"/>
              <a:gd name="connsiteY20" fmla="*/ 2614706 h 2853764"/>
              <a:gd name="connsiteX21" fmla="*/ 911412 w 2091765"/>
              <a:gd name="connsiteY21" fmla="*/ 2853764 h 2853764"/>
              <a:gd name="connsiteX22" fmla="*/ 1210235 w 2091765"/>
              <a:gd name="connsiteY22" fmla="*/ 2629647 h 28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1765" h="2853764">
                <a:moveTo>
                  <a:pt x="1210235" y="2629647"/>
                </a:moveTo>
                <a:lnTo>
                  <a:pt x="1329765" y="2211294"/>
                </a:lnTo>
                <a:lnTo>
                  <a:pt x="1643529" y="1748117"/>
                </a:lnTo>
                <a:lnTo>
                  <a:pt x="2091765" y="1284941"/>
                </a:lnTo>
                <a:lnTo>
                  <a:pt x="2061882" y="1105647"/>
                </a:lnTo>
                <a:lnTo>
                  <a:pt x="1927412" y="1016000"/>
                </a:lnTo>
                <a:lnTo>
                  <a:pt x="1748117" y="941294"/>
                </a:lnTo>
                <a:lnTo>
                  <a:pt x="1389529" y="612588"/>
                </a:lnTo>
                <a:lnTo>
                  <a:pt x="1314823" y="268941"/>
                </a:lnTo>
                <a:lnTo>
                  <a:pt x="1165412" y="29882"/>
                </a:lnTo>
                <a:lnTo>
                  <a:pt x="1001059" y="44823"/>
                </a:lnTo>
                <a:lnTo>
                  <a:pt x="851647" y="164353"/>
                </a:lnTo>
                <a:lnTo>
                  <a:pt x="522941" y="164353"/>
                </a:lnTo>
                <a:lnTo>
                  <a:pt x="343647" y="179294"/>
                </a:lnTo>
                <a:lnTo>
                  <a:pt x="0" y="0"/>
                </a:lnTo>
                <a:lnTo>
                  <a:pt x="254000" y="373529"/>
                </a:lnTo>
                <a:lnTo>
                  <a:pt x="313765" y="732117"/>
                </a:lnTo>
                <a:lnTo>
                  <a:pt x="89647" y="687294"/>
                </a:lnTo>
                <a:lnTo>
                  <a:pt x="209176" y="926353"/>
                </a:lnTo>
                <a:lnTo>
                  <a:pt x="642470" y="2136588"/>
                </a:lnTo>
                <a:lnTo>
                  <a:pt x="747059" y="2614706"/>
                </a:lnTo>
                <a:lnTo>
                  <a:pt x="911412" y="2853764"/>
                </a:lnTo>
                <a:lnTo>
                  <a:pt x="1210235" y="2629647"/>
                </a:lnTo>
                <a:close/>
              </a:path>
            </a:pathLst>
          </a:cu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92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90688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6705600" y="1600200"/>
            <a:ext cx="165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+mn-lt"/>
              </a:rPr>
              <a:t>t = 17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87062" y="2196351"/>
            <a:ext cx="2091765" cy="2853764"/>
          </a:xfrm>
          <a:custGeom>
            <a:avLst/>
            <a:gdLst>
              <a:gd name="connsiteX0" fmla="*/ 1210235 w 2091765"/>
              <a:gd name="connsiteY0" fmla="*/ 2629647 h 2853764"/>
              <a:gd name="connsiteX1" fmla="*/ 1329765 w 2091765"/>
              <a:gd name="connsiteY1" fmla="*/ 2211294 h 2853764"/>
              <a:gd name="connsiteX2" fmla="*/ 1643529 w 2091765"/>
              <a:gd name="connsiteY2" fmla="*/ 1748117 h 2853764"/>
              <a:gd name="connsiteX3" fmla="*/ 2091765 w 2091765"/>
              <a:gd name="connsiteY3" fmla="*/ 1284941 h 2853764"/>
              <a:gd name="connsiteX4" fmla="*/ 2061882 w 2091765"/>
              <a:gd name="connsiteY4" fmla="*/ 1105647 h 2853764"/>
              <a:gd name="connsiteX5" fmla="*/ 1927412 w 2091765"/>
              <a:gd name="connsiteY5" fmla="*/ 1016000 h 2853764"/>
              <a:gd name="connsiteX6" fmla="*/ 1748117 w 2091765"/>
              <a:gd name="connsiteY6" fmla="*/ 941294 h 2853764"/>
              <a:gd name="connsiteX7" fmla="*/ 1389529 w 2091765"/>
              <a:gd name="connsiteY7" fmla="*/ 612588 h 2853764"/>
              <a:gd name="connsiteX8" fmla="*/ 1314823 w 2091765"/>
              <a:gd name="connsiteY8" fmla="*/ 268941 h 2853764"/>
              <a:gd name="connsiteX9" fmla="*/ 1165412 w 2091765"/>
              <a:gd name="connsiteY9" fmla="*/ 29882 h 2853764"/>
              <a:gd name="connsiteX10" fmla="*/ 1001059 w 2091765"/>
              <a:gd name="connsiteY10" fmla="*/ 44823 h 2853764"/>
              <a:gd name="connsiteX11" fmla="*/ 851647 w 2091765"/>
              <a:gd name="connsiteY11" fmla="*/ 164353 h 2853764"/>
              <a:gd name="connsiteX12" fmla="*/ 522941 w 2091765"/>
              <a:gd name="connsiteY12" fmla="*/ 164353 h 2853764"/>
              <a:gd name="connsiteX13" fmla="*/ 343647 w 2091765"/>
              <a:gd name="connsiteY13" fmla="*/ 179294 h 2853764"/>
              <a:gd name="connsiteX14" fmla="*/ 0 w 2091765"/>
              <a:gd name="connsiteY14" fmla="*/ 0 h 2853764"/>
              <a:gd name="connsiteX15" fmla="*/ 254000 w 2091765"/>
              <a:gd name="connsiteY15" fmla="*/ 373529 h 2853764"/>
              <a:gd name="connsiteX16" fmla="*/ 313765 w 2091765"/>
              <a:gd name="connsiteY16" fmla="*/ 732117 h 2853764"/>
              <a:gd name="connsiteX17" fmla="*/ 89647 w 2091765"/>
              <a:gd name="connsiteY17" fmla="*/ 687294 h 2853764"/>
              <a:gd name="connsiteX18" fmla="*/ 209176 w 2091765"/>
              <a:gd name="connsiteY18" fmla="*/ 926353 h 2853764"/>
              <a:gd name="connsiteX19" fmla="*/ 642470 w 2091765"/>
              <a:gd name="connsiteY19" fmla="*/ 2136588 h 2853764"/>
              <a:gd name="connsiteX20" fmla="*/ 747059 w 2091765"/>
              <a:gd name="connsiteY20" fmla="*/ 2614706 h 2853764"/>
              <a:gd name="connsiteX21" fmla="*/ 911412 w 2091765"/>
              <a:gd name="connsiteY21" fmla="*/ 2853764 h 2853764"/>
              <a:gd name="connsiteX22" fmla="*/ 1210235 w 2091765"/>
              <a:gd name="connsiteY22" fmla="*/ 2629647 h 28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1765" h="2853764">
                <a:moveTo>
                  <a:pt x="1210235" y="2629647"/>
                </a:moveTo>
                <a:lnTo>
                  <a:pt x="1329765" y="2211294"/>
                </a:lnTo>
                <a:lnTo>
                  <a:pt x="1643529" y="1748117"/>
                </a:lnTo>
                <a:lnTo>
                  <a:pt x="2091765" y="1284941"/>
                </a:lnTo>
                <a:lnTo>
                  <a:pt x="2061882" y="1105647"/>
                </a:lnTo>
                <a:lnTo>
                  <a:pt x="1927412" y="1016000"/>
                </a:lnTo>
                <a:lnTo>
                  <a:pt x="1748117" y="941294"/>
                </a:lnTo>
                <a:lnTo>
                  <a:pt x="1389529" y="612588"/>
                </a:lnTo>
                <a:lnTo>
                  <a:pt x="1314823" y="268941"/>
                </a:lnTo>
                <a:lnTo>
                  <a:pt x="1165412" y="29882"/>
                </a:lnTo>
                <a:lnTo>
                  <a:pt x="1001059" y="44823"/>
                </a:lnTo>
                <a:lnTo>
                  <a:pt x="851647" y="164353"/>
                </a:lnTo>
                <a:lnTo>
                  <a:pt x="522941" y="164353"/>
                </a:lnTo>
                <a:lnTo>
                  <a:pt x="343647" y="179294"/>
                </a:lnTo>
                <a:lnTo>
                  <a:pt x="0" y="0"/>
                </a:lnTo>
                <a:lnTo>
                  <a:pt x="254000" y="373529"/>
                </a:lnTo>
                <a:lnTo>
                  <a:pt x="313765" y="732117"/>
                </a:lnTo>
                <a:lnTo>
                  <a:pt x="89647" y="687294"/>
                </a:lnTo>
                <a:lnTo>
                  <a:pt x="209176" y="926353"/>
                </a:lnTo>
                <a:lnTo>
                  <a:pt x="642470" y="2136588"/>
                </a:lnTo>
                <a:lnTo>
                  <a:pt x="747059" y="2614706"/>
                </a:lnTo>
                <a:lnTo>
                  <a:pt x="911412" y="2853764"/>
                </a:lnTo>
                <a:lnTo>
                  <a:pt x="1210235" y="2629647"/>
                </a:lnTo>
                <a:close/>
              </a:path>
            </a:pathLst>
          </a:cu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25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Stress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gaat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over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aanpassing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(met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een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risico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…)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Picture 3" descr="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2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90688"/>
            <a:ext cx="3022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705600" y="1600200"/>
            <a:ext cx="165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t = 25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531" y="437771"/>
            <a:ext cx="54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‘Nucleaire translocatie’ na hormoon</a:t>
            </a:r>
            <a:endParaRPr lang="nl-NL" sz="28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27298" y="2196351"/>
            <a:ext cx="2091765" cy="2853764"/>
          </a:xfrm>
          <a:custGeom>
            <a:avLst/>
            <a:gdLst>
              <a:gd name="connsiteX0" fmla="*/ 1210235 w 2091765"/>
              <a:gd name="connsiteY0" fmla="*/ 2629647 h 2853764"/>
              <a:gd name="connsiteX1" fmla="*/ 1329765 w 2091765"/>
              <a:gd name="connsiteY1" fmla="*/ 2211294 h 2853764"/>
              <a:gd name="connsiteX2" fmla="*/ 1643529 w 2091765"/>
              <a:gd name="connsiteY2" fmla="*/ 1748117 h 2853764"/>
              <a:gd name="connsiteX3" fmla="*/ 2091765 w 2091765"/>
              <a:gd name="connsiteY3" fmla="*/ 1284941 h 2853764"/>
              <a:gd name="connsiteX4" fmla="*/ 2061882 w 2091765"/>
              <a:gd name="connsiteY4" fmla="*/ 1105647 h 2853764"/>
              <a:gd name="connsiteX5" fmla="*/ 1927412 w 2091765"/>
              <a:gd name="connsiteY5" fmla="*/ 1016000 h 2853764"/>
              <a:gd name="connsiteX6" fmla="*/ 1748117 w 2091765"/>
              <a:gd name="connsiteY6" fmla="*/ 941294 h 2853764"/>
              <a:gd name="connsiteX7" fmla="*/ 1389529 w 2091765"/>
              <a:gd name="connsiteY7" fmla="*/ 612588 h 2853764"/>
              <a:gd name="connsiteX8" fmla="*/ 1314823 w 2091765"/>
              <a:gd name="connsiteY8" fmla="*/ 268941 h 2853764"/>
              <a:gd name="connsiteX9" fmla="*/ 1165412 w 2091765"/>
              <a:gd name="connsiteY9" fmla="*/ 29882 h 2853764"/>
              <a:gd name="connsiteX10" fmla="*/ 1001059 w 2091765"/>
              <a:gd name="connsiteY10" fmla="*/ 44823 h 2853764"/>
              <a:gd name="connsiteX11" fmla="*/ 851647 w 2091765"/>
              <a:gd name="connsiteY11" fmla="*/ 164353 h 2853764"/>
              <a:gd name="connsiteX12" fmla="*/ 522941 w 2091765"/>
              <a:gd name="connsiteY12" fmla="*/ 164353 h 2853764"/>
              <a:gd name="connsiteX13" fmla="*/ 343647 w 2091765"/>
              <a:gd name="connsiteY13" fmla="*/ 179294 h 2853764"/>
              <a:gd name="connsiteX14" fmla="*/ 0 w 2091765"/>
              <a:gd name="connsiteY14" fmla="*/ 0 h 2853764"/>
              <a:gd name="connsiteX15" fmla="*/ 254000 w 2091765"/>
              <a:gd name="connsiteY15" fmla="*/ 373529 h 2853764"/>
              <a:gd name="connsiteX16" fmla="*/ 313765 w 2091765"/>
              <a:gd name="connsiteY16" fmla="*/ 732117 h 2853764"/>
              <a:gd name="connsiteX17" fmla="*/ 89647 w 2091765"/>
              <a:gd name="connsiteY17" fmla="*/ 687294 h 2853764"/>
              <a:gd name="connsiteX18" fmla="*/ 209176 w 2091765"/>
              <a:gd name="connsiteY18" fmla="*/ 926353 h 2853764"/>
              <a:gd name="connsiteX19" fmla="*/ 642470 w 2091765"/>
              <a:gd name="connsiteY19" fmla="*/ 2136588 h 2853764"/>
              <a:gd name="connsiteX20" fmla="*/ 747059 w 2091765"/>
              <a:gd name="connsiteY20" fmla="*/ 2614706 h 2853764"/>
              <a:gd name="connsiteX21" fmla="*/ 911412 w 2091765"/>
              <a:gd name="connsiteY21" fmla="*/ 2853764 h 2853764"/>
              <a:gd name="connsiteX22" fmla="*/ 1210235 w 2091765"/>
              <a:gd name="connsiteY22" fmla="*/ 2629647 h 285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1765" h="2853764">
                <a:moveTo>
                  <a:pt x="1210235" y="2629647"/>
                </a:moveTo>
                <a:lnTo>
                  <a:pt x="1329765" y="2211294"/>
                </a:lnTo>
                <a:lnTo>
                  <a:pt x="1643529" y="1748117"/>
                </a:lnTo>
                <a:lnTo>
                  <a:pt x="2091765" y="1284941"/>
                </a:lnTo>
                <a:lnTo>
                  <a:pt x="2061882" y="1105647"/>
                </a:lnTo>
                <a:lnTo>
                  <a:pt x="1927412" y="1016000"/>
                </a:lnTo>
                <a:lnTo>
                  <a:pt x="1748117" y="941294"/>
                </a:lnTo>
                <a:lnTo>
                  <a:pt x="1389529" y="612588"/>
                </a:lnTo>
                <a:lnTo>
                  <a:pt x="1314823" y="268941"/>
                </a:lnTo>
                <a:lnTo>
                  <a:pt x="1165412" y="29882"/>
                </a:lnTo>
                <a:lnTo>
                  <a:pt x="1001059" y="44823"/>
                </a:lnTo>
                <a:lnTo>
                  <a:pt x="851647" y="164353"/>
                </a:lnTo>
                <a:lnTo>
                  <a:pt x="522941" y="164353"/>
                </a:lnTo>
                <a:lnTo>
                  <a:pt x="343647" y="179294"/>
                </a:lnTo>
                <a:lnTo>
                  <a:pt x="0" y="0"/>
                </a:lnTo>
                <a:lnTo>
                  <a:pt x="254000" y="373529"/>
                </a:lnTo>
                <a:lnTo>
                  <a:pt x="313765" y="732117"/>
                </a:lnTo>
                <a:lnTo>
                  <a:pt x="89647" y="687294"/>
                </a:lnTo>
                <a:lnTo>
                  <a:pt x="209176" y="926353"/>
                </a:lnTo>
                <a:lnTo>
                  <a:pt x="642470" y="2136588"/>
                </a:lnTo>
                <a:lnTo>
                  <a:pt x="747059" y="2614706"/>
                </a:lnTo>
                <a:lnTo>
                  <a:pt x="911412" y="2853764"/>
                </a:lnTo>
                <a:lnTo>
                  <a:pt x="1210235" y="2629647"/>
                </a:lnTo>
                <a:close/>
              </a:path>
            </a:pathLst>
          </a:cu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39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Veranderingen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genexpressie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reactiviteit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neuronen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anders</a:t>
            </a:r>
            <a:endParaRPr lang="en-US" sz="3600" i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5000208" y="6488113"/>
            <a:ext cx="4033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De </a:t>
            </a:r>
            <a:r>
              <a:rPr lang="en-US" sz="1800" dirty="0" err="1"/>
              <a:t>Kloet</a:t>
            </a:r>
            <a:r>
              <a:rPr lang="en-US" sz="1800" dirty="0"/>
              <a:t> et al, Nat Rev </a:t>
            </a:r>
            <a:r>
              <a:rPr lang="en-US" sz="1800" dirty="0" err="1"/>
              <a:t>Neurosc</a:t>
            </a:r>
            <a:r>
              <a:rPr lang="en-US" sz="1800" dirty="0"/>
              <a:t> 2005</a:t>
            </a:r>
          </a:p>
        </p:txBody>
      </p:sp>
      <p:pic>
        <p:nvPicPr>
          <p:cNvPr id="890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3"/>
          <a:stretch>
            <a:fillRect/>
          </a:stretch>
        </p:blipFill>
        <p:spPr bwMode="auto">
          <a:xfrm>
            <a:off x="1344706" y="1378991"/>
            <a:ext cx="7362732" cy="48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2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‘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Centrale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 dogma’ 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  <a:sym typeface="Wingdings"/>
              </a:rPr>
              <a:t>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  van 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genomische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MR/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GR-</a:t>
            </a:r>
            <a:r>
              <a:rPr lang="en-US" sz="2800" dirty="0" err="1" smtClean="0">
                <a:latin typeface="+mn-lt"/>
                <a:ea typeface="ＭＳ Ｐゴシック" charset="0"/>
                <a:cs typeface="ＭＳ Ｐゴシック" charset="0"/>
              </a:rPr>
              <a:t>werking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162300" y="16002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latin typeface="+mn-lt"/>
              </a:rPr>
              <a:t>Transcriptie</a:t>
            </a:r>
            <a:endParaRPr lang="en-US" sz="2000" dirty="0">
              <a:latin typeface="+mn-lt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086100" y="2763961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latin typeface="+mn-lt"/>
              </a:rPr>
              <a:t>Prikkelbaarheid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err="1" smtClean="0">
                <a:latin typeface="+mn-lt"/>
              </a:rPr>
              <a:t>Morfologie</a:t>
            </a:r>
            <a:endParaRPr lang="en-US" sz="2000" dirty="0">
              <a:latin typeface="+mn-lt"/>
            </a:endParaRPr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4533900" y="2209800"/>
            <a:ext cx="0" cy="382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4533900" y="3733800"/>
            <a:ext cx="0" cy="3810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048000" y="4343400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latin typeface="+mn-lt"/>
              </a:rPr>
              <a:t>Fysiologie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 err="1" smtClean="0">
                <a:latin typeface="+mn-lt"/>
              </a:rPr>
              <a:t>Gedrag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 err="1" smtClean="0">
                <a:latin typeface="+mn-lt"/>
              </a:rPr>
              <a:t>Geheugen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87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772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aanpassing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beter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leren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31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671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VERWERVEN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l="6807" t="44525" r="6807" b="21091"/>
          <a:stretch>
            <a:fillRect/>
          </a:stretch>
        </p:blipFill>
        <p:spPr bwMode="auto">
          <a:xfrm>
            <a:off x="1295400" y="2819400"/>
            <a:ext cx="63150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1828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5105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Ontsnapping leren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57800" y="510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Kennis ophalen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191000" y="53625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133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Dag 1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943600" y="2133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Dag 2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038600" y="1524000"/>
            <a:ext cx="4343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/>
          <a:srcRect l="6806" t="44525" r="53584" b="21091"/>
          <a:stretch/>
        </p:blipFill>
        <p:spPr bwMode="auto">
          <a:xfrm>
            <a:off x="1295401" y="2819400"/>
            <a:ext cx="2895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1828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5105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Ontsnapping</a:t>
            </a:r>
            <a:r>
              <a:rPr lang="en-US" dirty="0"/>
              <a:t> </a:t>
            </a:r>
            <a:r>
              <a:rPr lang="en-US" dirty="0" err="1"/>
              <a:t>leren</a:t>
            </a:r>
            <a:endParaRPr lang="en-US" dirty="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191000" y="53625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133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Dag 1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671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CONSOLIDATIE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630932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Oitzl</a:t>
            </a:r>
            <a:r>
              <a:rPr lang="en-US" sz="1800" dirty="0" smtClean="0"/>
              <a:t> &amp; De </a:t>
            </a:r>
            <a:r>
              <a:rPr lang="en-US" sz="1800" dirty="0" err="1" smtClean="0"/>
              <a:t>Kloet</a:t>
            </a:r>
            <a:r>
              <a:rPr lang="en-US" sz="1800" dirty="0" smtClean="0"/>
              <a:t> 1992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61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/>
          <a:srcRect l="6806" t="44525" r="8516" b="21091"/>
          <a:stretch/>
        </p:blipFill>
        <p:spPr bwMode="auto">
          <a:xfrm>
            <a:off x="1295401" y="2819400"/>
            <a:ext cx="619012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1828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5105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Ontsnapping</a:t>
            </a:r>
            <a:r>
              <a:rPr lang="en-US" dirty="0"/>
              <a:t> </a:t>
            </a:r>
            <a:r>
              <a:rPr lang="en-US" dirty="0" err="1"/>
              <a:t>leren</a:t>
            </a:r>
            <a:endParaRPr lang="en-US" dirty="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191000" y="53625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133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Dag 1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671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TERUGHALEN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630932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Oitzl</a:t>
            </a:r>
            <a:r>
              <a:rPr lang="en-US" sz="1800" dirty="0" smtClean="0"/>
              <a:t> &amp; De </a:t>
            </a:r>
            <a:r>
              <a:rPr lang="en-US" sz="1800" dirty="0" err="1" smtClean="0"/>
              <a:t>Kloet</a:t>
            </a:r>
            <a:r>
              <a:rPr lang="en-US" sz="1800" dirty="0" smtClean="0"/>
              <a:t> 1992</a:t>
            </a:r>
            <a:endParaRPr lang="en-US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43256" y="5133975"/>
            <a:ext cx="1494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terughalen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50853" y="2133600"/>
            <a:ext cx="715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Dag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"/>
            <a:ext cx="1828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671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Kapotte</a:t>
            </a:r>
            <a:r>
              <a:rPr lang="en-US" sz="2800" dirty="0" smtClean="0">
                <a:latin typeface="+mj-lt"/>
              </a:rPr>
              <a:t> receptor (GR): </a:t>
            </a:r>
            <a:r>
              <a:rPr lang="en-US" sz="2800" dirty="0" err="1" smtClean="0">
                <a:latin typeface="+mj-lt"/>
              </a:rPr>
              <a:t>trager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leren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6275" y="6309320"/>
            <a:ext cx="164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Oitzl</a:t>
            </a:r>
            <a:r>
              <a:rPr lang="en-US" sz="1800" dirty="0" smtClean="0"/>
              <a:t> </a:t>
            </a:r>
            <a:r>
              <a:rPr lang="en-US" dirty="0"/>
              <a:t> </a:t>
            </a:r>
            <a:r>
              <a:rPr lang="en-US" i="1" dirty="0" smtClean="0"/>
              <a:t>et al </a:t>
            </a:r>
            <a:r>
              <a:rPr lang="en-US" sz="1800" dirty="0" smtClean="0"/>
              <a:t>2001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135" y="1500373"/>
            <a:ext cx="5356200" cy="4128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126" y="893157"/>
            <a:ext cx="346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Gr</a:t>
            </a:r>
            <a:r>
              <a:rPr lang="nl-NL" i="1" baseline="30000" dirty="0" err="1" smtClean="0"/>
              <a:t>dim</a:t>
            </a:r>
            <a:r>
              <a:rPr lang="nl-NL" i="1" baseline="30000" dirty="0" smtClean="0"/>
              <a:t>/dim</a:t>
            </a:r>
            <a:r>
              <a:rPr lang="nl-NL" i="1" dirty="0" smtClean="0"/>
              <a:t> </a:t>
            </a:r>
            <a:r>
              <a:rPr lang="nl-NL" dirty="0" smtClean="0"/>
              <a:t>muis: minder DNA binding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135" y="1500373"/>
            <a:ext cx="5962058" cy="770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8588" y="567338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‘Poging’ van de muis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1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"/>
            <a:ext cx="1828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671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Blokkade</a:t>
            </a:r>
            <a:r>
              <a:rPr lang="en-US" sz="2800" dirty="0" smtClean="0">
                <a:latin typeface="+mj-lt"/>
              </a:rPr>
              <a:t> receptor (MR): </a:t>
            </a:r>
            <a:r>
              <a:rPr lang="en-US" sz="2800" dirty="0" err="1" smtClean="0">
                <a:latin typeface="+mj-lt"/>
              </a:rPr>
              <a:t>anders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reageren</a:t>
            </a:r>
            <a:r>
              <a:rPr lang="en-US" sz="2800" dirty="0" smtClean="0">
                <a:latin typeface="+mj-lt"/>
              </a:rPr>
              <a:t>…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4942" y="6358287"/>
            <a:ext cx="216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Oitzl</a:t>
            </a:r>
            <a:r>
              <a:rPr lang="en-US" sz="1800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de </a:t>
            </a:r>
            <a:r>
              <a:rPr lang="en-US" dirty="0" err="1" smtClean="0"/>
              <a:t>Kloet</a:t>
            </a:r>
            <a:r>
              <a:rPr lang="en-US" dirty="0" smtClean="0"/>
              <a:t> 1992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6758" b="14831"/>
          <a:stretch/>
        </p:blipFill>
        <p:spPr>
          <a:xfrm>
            <a:off x="4824429" y="2369671"/>
            <a:ext cx="2837344" cy="2545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8813" b="16722"/>
          <a:stretch/>
        </p:blipFill>
        <p:spPr>
          <a:xfrm>
            <a:off x="1356619" y="2369671"/>
            <a:ext cx="2722321" cy="2545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8471" y="1550045"/>
            <a:ext cx="289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Platform verwijderd…</a:t>
            </a:r>
            <a:endParaRPr lang="nl-N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51529" y="4979608"/>
            <a:ext cx="126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Controle</a:t>
            </a:r>
            <a:endParaRPr lang="nl-NL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82948" y="4979608"/>
            <a:ext cx="223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MR geblokkeerd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456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0667"/>
            <a:ext cx="7772400" cy="735013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GR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werkt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op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geheugen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via hippocampus</a:t>
            </a:r>
            <a:b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4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bij</a:t>
            </a:r>
            <a:r>
              <a:rPr lang="en-US" sz="3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400" i="1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ruimtelijk</a:t>
            </a:r>
            <a:r>
              <a:rPr lang="en-US" sz="3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leren</a:t>
            </a:r>
            <a:r>
              <a:rPr lang="en-US" sz="3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" name="Picture 3" descr="GR autor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6"/>
          <a:stretch/>
        </p:blipFill>
        <p:spPr bwMode="auto">
          <a:xfrm>
            <a:off x="381000" y="2465287"/>
            <a:ext cx="2928938" cy="20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971175" y="2764111"/>
            <a:ext cx="1912471" cy="627530"/>
          </a:xfrm>
          <a:prstGeom prst="ellipse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40" y="2465287"/>
            <a:ext cx="4056529" cy="216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1882582"/>
            <a:ext cx="190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RAT GR EXPRESSIE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4586940" y="1885570"/>
            <a:ext cx="40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BREIN VAN DE MAN ZONDER GEHEUGEN</a:t>
            </a:r>
            <a:endParaRPr lang="nl-NL" dirty="0"/>
          </a:p>
        </p:txBody>
      </p:sp>
      <p:sp>
        <p:nvSpPr>
          <p:cNvPr id="29" name="TextBox 28"/>
          <p:cNvSpPr txBox="1"/>
          <p:nvPr/>
        </p:nvSpPr>
        <p:spPr>
          <a:xfrm>
            <a:off x="3536612" y="5633881"/>
            <a:ext cx="2100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Maar: hoe?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8881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97305"/>
            <a:ext cx="903605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Onderzoeksvraag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Hoe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Werkt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tresshormoon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’ Cortisol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23850" y="28146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</a:p>
        </p:txBody>
      </p:sp>
      <p:pic>
        <p:nvPicPr>
          <p:cNvPr id="1843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95" y="2814638"/>
            <a:ext cx="3636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PA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-1" r="24675" b="2331"/>
          <a:stretch/>
        </p:blipFill>
        <p:spPr bwMode="auto">
          <a:xfrm>
            <a:off x="684213" y="1526241"/>
            <a:ext cx="3364846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3530" y="6310548"/>
            <a:ext cx="416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Hypothalamus – hypofyse – bijnier as 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50356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0667"/>
            <a:ext cx="7772400" cy="735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Cortisol </a:t>
            </a:r>
            <a:r>
              <a:rPr lang="en-US" sz="34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induceert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het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geheugen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i="1" dirty="0" smtClean="0">
                <a:latin typeface="Arial" charset="0"/>
                <a:ea typeface="ＭＳ Ｐゴシック" charset="0"/>
                <a:cs typeface="ＭＳ Ｐゴシック" charset="0"/>
              </a:rPr>
              <a:t>object-</a:t>
            </a:r>
            <a:r>
              <a:rPr lang="en-US" sz="34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locatie</a:t>
            </a:r>
            <a:r>
              <a:rPr lang="en-US" sz="3400" i="1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4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herkenningstaak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" name="Rat 1 copy-1.mov" descr="CDL Meeting (Nijmegen, Jan 22, 2013).ppt_media/Rat 1 copy-1.mov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"/>
          <a:stretch>
            <a:fillRect/>
          </a:stretch>
        </p:blipFill>
        <p:spPr bwMode="auto">
          <a:xfrm>
            <a:off x="540684" y="2514320"/>
            <a:ext cx="3986493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C:\Users\Lisa\Desktop\Afbeeldin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60" y="2648791"/>
            <a:ext cx="25225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22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63161"/>
            <a:ext cx="777240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Welke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genen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zijn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verantwoordelijk</a:t>
            </a:r>
            <a:r>
              <a:rPr lang="en-US" sz="340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Afbeelding 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47698" b="74160"/>
          <a:stretch/>
        </p:blipFill>
        <p:spPr bwMode="auto">
          <a:xfrm>
            <a:off x="344500" y="1656583"/>
            <a:ext cx="7409339" cy="14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4823" y="4138706"/>
            <a:ext cx="56185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Lerend (met extra hormoon)  </a:t>
            </a:r>
            <a:r>
              <a:rPr lang="nl-NL" sz="2400" dirty="0" smtClean="0">
                <a:sym typeface="Wingdings"/>
              </a:rPr>
              <a:t> controle</a:t>
            </a:r>
          </a:p>
          <a:p>
            <a:pPr algn="ctr"/>
            <a:endParaRPr lang="nl-NL" sz="2400" dirty="0">
              <a:sym typeface="Wingdings"/>
            </a:endParaRPr>
          </a:p>
          <a:p>
            <a:pPr algn="ctr"/>
            <a:r>
              <a:rPr lang="nl-NL" sz="2400" dirty="0" smtClean="0">
                <a:sym typeface="Wingdings"/>
              </a:rPr>
              <a:t>?? We laten het jullie weten…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14482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11" y="259882"/>
            <a:ext cx="8725647" cy="1470025"/>
          </a:xfrm>
        </p:spPr>
        <p:txBody>
          <a:bodyPr>
            <a:noAutofit/>
          </a:bodyPr>
          <a:lstStyle/>
          <a:p>
            <a:r>
              <a:rPr lang="en-US" dirty="0" err="1" smtClean="0"/>
              <a:t>Conclusies</a:t>
            </a:r>
            <a:endParaRPr lang="nl-NL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647" y="1729907"/>
            <a:ext cx="8531411" cy="1752600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•"/>
            </a:pPr>
            <a:r>
              <a:rPr lang="en-US" sz="2800" dirty="0" smtClean="0"/>
              <a:t>Cortisol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afgegeven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stress</a:t>
            </a:r>
          </a:p>
          <a:p>
            <a:pPr marL="457200" indent="-457200" algn="l">
              <a:buFontTx/>
              <a:buChar char="•"/>
            </a:pPr>
            <a:endParaRPr lang="en-US" sz="2800" dirty="0" smtClean="0"/>
          </a:p>
          <a:p>
            <a:pPr marL="457200" indent="-457200" algn="l">
              <a:buFontTx/>
              <a:buChar char="•"/>
            </a:pPr>
            <a:r>
              <a:rPr lang="en-US" sz="2800" dirty="0" err="1" smtClean="0"/>
              <a:t>Versterkt</a:t>
            </a:r>
            <a:r>
              <a:rPr lang="en-US" sz="2800" dirty="0" smtClean="0"/>
              <a:t> </a:t>
            </a:r>
            <a:r>
              <a:rPr lang="en-US" sz="2800" dirty="0" err="1" smtClean="0"/>
              <a:t>consolidatie</a:t>
            </a:r>
            <a:r>
              <a:rPr lang="en-US" sz="2800" dirty="0" smtClean="0"/>
              <a:t> van </a:t>
            </a:r>
            <a:r>
              <a:rPr lang="en-US" sz="2800" dirty="0" err="1" smtClean="0"/>
              <a:t>geheugen</a:t>
            </a:r>
            <a:r>
              <a:rPr lang="en-US" sz="2800" dirty="0" smtClean="0"/>
              <a:t> </a:t>
            </a:r>
            <a:r>
              <a:rPr lang="en-US" sz="2800" dirty="0" err="1" smtClean="0"/>
              <a:t>rondom</a:t>
            </a:r>
            <a:r>
              <a:rPr lang="en-US" sz="2800" dirty="0" smtClean="0"/>
              <a:t> de stressor</a:t>
            </a:r>
            <a:endParaRPr lang="en-US" sz="2800" dirty="0" smtClean="0"/>
          </a:p>
          <a:p>
            <a:pPr marL="457200" indent="-457200" algn="l">
              <a:buFontTx/>
              <a:buChar char="•"/>
            </a:pPr>
            <a:endParaRPr lang="en-US" sz="2800" dirty="0" smtClean="0"/>
          </a:p>
          <a:p>
            <a:pPr marL="457200" indent="-457200" algn="l">
              <a:buFontTx/>
              <a:buChar char="•"/>
            </a:pPr>
            <a:r>
              <a:rPr lang="en-US" sz="2800" dirty="0" err="1" smtClean="0"/>
              <a:t>Werking</a:t>
            </a:r>
            <a:r>
              <a:rPr lang="en-US" sz="2800" dirty="0" smtClean="0"/>
              <a:t> via de GR in hippocampus</a:t>
            </a:r>
            <a:endParaRPr lang="en-US" sz="2800" dirty="0" smtClean="0"/>
          </a:p>
          <a:p>
            <a:pPr marL="457200" indent="-457200" algn="l">
              <a:buFontTx/>
              <a:buChar char="•"/>
            </a:pPr>
            <a:endParaRPr lang="en-US" sz="2800" dirty="0" smtClean="0"/>
          </a:p>
          <a:p>
            <a:pPr marL="457200" indent="-457200" algn="l">
              <a:buFontTx/>
              <a:buChar char="•"/>
            </a:pPr>
            <a:r>
              <a:rPr lang="en-US" sz="2800" dirty="0" err="1" smtClean="0"/>
              <a:t>Moleculaire</a:t>
            </a:r>
            <a:r>
              <a:rPr lang="en-US" sz="2800" dirty="0" smtClean="0"/>
              <a:t> </a:t>
            </a:r>
            <a:r>
              <a:rPr lang="en-US" sz="2800" dirty="0" err="1" smtClean="0"/>
              <a:t>mechanismes</a:t>
            </a:r>
            <a:r>
              <a:rPr lang="en-US" sz="2800" dirty="0" smtClean="0"/>
              <a:t>: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vervolgd</a:t>
            </a:r>
            <a:r>
              <a:rPr lang="en-US" sz="28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073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Leer</a:t>
            </a:r>
            <a:r>
              <a:rPr lang="en-US" sz="32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strategie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onder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invloed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van stress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873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838450"/>
            <a:ext cx="46974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79388" y="5445125"/>
            <a:ext cx="246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M.Oitzl</a:t>
            </a:r>
          </a:p>
          <a:p>
            <a:r>
              <a:rPr lang="en-US"/>
              <a:t>L. Schwabe</a:t>
            </a:r>
          </a:p>
          <a:p>
            <a:r>
              <a:rPr lang="en-US"/>
              <a:t>H. Schaechinger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1059" y="1854048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Stimulus-respons </a:t>
            </a:r>
            <a:r>
              <a:rPr lang="nl-NL" sz="2400" i="1" dirty="0" smtClean="0"/>
              <a:t>of</a:t>
            </a:r>
            <a:r>
              <a:rPr lang="nl-NL" sz="2400" dirty="0" smtClean="0"/>
              <a:t> ruimtelijk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1850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775" y="952500"/>
            <a:ext cx="5591174" cy="5757863"/>
            <a:chOff x="2771775" y="952500"/>
            <a:chExt cx="5591174" cy="5757863"/>
          </a:xfrm>
        </p:grpSpPr>
        <p:pic>
          <p:nvPicPr>
            <p:cNvPr id="5017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3429000"/>
              <a:ext cx="3533775" cy="328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78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8"/>
            <a:stretch/>
          </p:blipFill>
          <p:spPr bwMode="auto">
            <a:xfrm>
              <a:off x="5274234" y="952500"/>
              <a:ext cx="3088715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Stimulus-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respons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ruimtelijke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strategie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in de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muis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0"/>
          <a:stretch/>
        </p:blipFill>
        <p:spPr bwMode="auto">
          <a:xfrm>
            <a:off x="908050" y="970431"/>
            <a:ext cx="33053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4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Stimulus response / spatial strategy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de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mens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Trier Social Stress Test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32275"/>
            <a:ext cx="3054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515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2916238" y="2349500"/>
            <a:ext cx="2376487" cy="100806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651500" y="2349500"/>
            <a:ext cx="2376488" cy="1008063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94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19" y="0"/>
            <a:ext cx="91914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Stress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verandert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relatieve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activiteit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hersengebieden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kortere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lange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termijn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62067" y="1143001"/>
            <a:ext cx="6849943" cy="2217494"/>
            <a:chOff x="1988956" y="4123272"/>
            <a:chExt cx="6565434" cy="1951011"/>
          </a:xfrm>
        </p:grpSpPr>
        <p:pic>
          <p:nvPicPr>
            <p:cNvPr id="64514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3" t="3692" b="50621"/>
            <a:stretch/>
          </p:blipFill>
          <p:spPr bwMode="auto">
            <a:xfrm>
              <a:off x="1988956" y="4123272"/>
              <a:ext cx="5438610" cy="195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09791" y="5732489"/>
              <a:ext cx="2444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Dias-Ferreira, Science 2009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3400" y="2090457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Muis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89639" y="6519446"/>
            <a:ext cx="2322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Schwabe</a:t>
            </a:r>
            <a:r>
              <a:rPr lang="en-US" sz="1600" dirty="0" smtClean="0"/>
              <a:t>, </a:t>
            </a:r>
            <a:r>
              <a:rPr lang="en-US" sz="1600" dirty="0" err="1" smtClean="0"/>
              <a:t>Biol</a:t>
            </a:r>
            <a:r>
              <a:rPr lang="en-US" sz="1600" dirty="0" smtClean="0"/>
              <a:t> Psych 2013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67" y="3791712"/>
            <a:ext cx="5294584" cy="2727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3400" y="5058074"/>
            <a:ext cx="88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13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63161"/>
            <a:ext cx="777240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err="1" smtClean="0">
                <a:latin typeface="Arial" charset="0"/>
                <a:ea typeface="ＭＳ Ｐゴシック" charset="0"/>
                <a:cs typeface="ＭＳ Ｐゴシック" charset="0"/>
              </a:rPr>
              <a:t>ChIP-seq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" name="Picture 11" descr="http://4.bp.blogspot.com/-QNuLvYAT7OQ/UITpLjfVWCI/AAAAAAAAAAc/6dAYLcJ9r6c/s1600/The+chromatin+immunoprecipitation+(ChIP)+assay.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681" r="7222" b="1392"/>
          <a:stretch/>
        </p:blipFill>
        <p:spPr bwMode="auto">
          <a:xfrm>
            <a:off x="2879813" y="1185538"/>
            <a:ext cx="3384375" cy="5051774"/>
          </a:xfrm>
          <a:prstGeom prst="round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27533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 txBox="1">
            <a:spLocks noChangeArrowheads="1"/>
          </p:cNvSpPr>
          <p:nvPr/>
        </p:nvSpPr>
        <p:spPr bwMode="auto">
          <a:xfrm>
            <a:off x="107950" y="306095"/>
            <a:ext cx="9036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Tip: Allen Brain Atlas</a:t>
            </a:r>
            <a:endParaRPr lang="en-US" sz="2800" dirty="0" smtClean="0"/>
          </a:p>
        </p:txBody>
      </p:sp>
      <p:sp>
        <p:nvSpPr>
          <p:cNvPr id="49162" name="Rectangle 49161"/>
          <p:cNvSpPr/>
          <p:nvPr/>
        </p:nvSpPr>
        <p:spPr>
          <a:xfrm>
            <a:off x="2975043" y="6070872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/>
              <a:t>www.brain-map.org</a:t>
            </a:r>
            <a:endParaRPr lang="en-US" sz="4000" dirty="0"/>
          </a:p>
        </p:txBody>
      </p:sp>
      <p:pic>
        <p:nvPicPr>
          <p:cNvPr id="49154" name="Picture 7" descr="crh is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" t="7248" r="12946" b="4622"/>
          <a:stretch>
            <a:fillRect/>
          </a:stretch>
        </p:blipFill>
        <p:spPr bwMode="auto">
          <a:xfrm>
            <a:off x="864044" y="1339987"/>
            <a:ext cx="6899952" cy="4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Box 49162"/>
          <p:cNvSpPr txBox="1"/>
          <p:nvPr/>
        </p:nvSpPr>
        <p:spPr>
          <a:xfrm>
            <a:off x="7763995" y="3077122"/>
            <a:ext cx="122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CRH 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0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Cortisol: dag-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nacht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ritme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stress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respons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07950" y="6381750"/>
            <a:ext cx="3206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Lightman Nat Rev Neurosci 2010</a:t>
            </a:r>
          </a:p>
        </p:txBody>
      </p:sp>
      <p:pic>
        <p:nvPicPr>
          <p:cNvPr id="174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/>
          <a:stretch>
            <a:fillRect/>
          </a:stretch>
        </p:blipFill>
        <p:spPr bwMode="auto">
          <a:xfrm>
            <a:off x="-15875" y="2578100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reeform 1"/>
          <p:cNvSpPr>
            <a:spLocks/>
          </p:cNvSpPr>
          <p:nvPr/>
        </p:nvSpPr>
        <p:spPr bwMode="auto">
          <a:xfrm>
            <a:off x="5362575" y="3103563"/>
            <a:ext cx="436563" cy="719137"/>
          </a:xfrm>
          <a:custGeom>
            <a:avLst/>
            <a:gdLst>
              <a:gd name="T0" fmla="*/ 0 w 436227"/>
              <a:gd name="T1" fmla="*/ 681356 h 718351"/>
              <a:gd name="T2" fmla="*/ 64244 w 436227"/>
              <a:gd name="T3" fmla="*/ 694212 h 718351"/>
              <a:gd name="T4" fmla="*/ 167037 w 436227"/>
              <a:gd name="T5" fmla="*/ 719924 h 718351"/>
              <a:gd name="T6" fmla="*/ 269829 w 436227"/>
              <a:gd name="T7" fmla="*/ 681356 h 718351"/>
              <a:gd name="T8" fmla="*/ 295526 w 436227"/>
              <a:gd name="T9" fmla="*/ 642789 h 718351"/>
              <a:gd name="T10" fmla="*/ 334073 w 436227"/>
              <a:gd name="T11" fmla="*/ 437096 h 718351"/>
              <a:gd name="T12" fmla="*/ 346922 w 436227"/>
              <a:gd name="T13" fmla="*/ 347106 h 718351"/>
              <a:gd name="T14" fmla="*/ 385469 w 436227"/>
              <a:gd name="T15" fmla="*/ 167125 h 718351"/>
              <a:gd name="T16" fmla="*/ 424015 w 436227"/>
              <a:gd name="T17" fmla="*/ 51423 h 718351"/>
              <a:gd name="T18" fmla="*/ 436865 w 436227"/>
              <a:gd name="T19" fmla="*/ 0 h 7183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27" h="718351">
                <a:moveTo>
                  <a:pt x="0" y="679867"/>
                </a:moveTo>
                <a:cubicBezTo>
                  <a:pt x="21382" y="684143"/>
                  <a:pt x="42899" y="687792"/>
                  <a:pt x="64146" y="692695"/>
                </a:cubicBezTo>
                <a:cubicBezTo>
                  <a:pt x="98507" y="700624"/>
                  <a:pt x="166780" y="718351"/>
                  <a:pt x="166780" y="718351"/>
                </a:cubicBezTo>
                <a:cubicBezTo>
                  <a:pt x="212676" y="709173"/>
                  <a:pt x="236377" y="712899"/>
                  <a:pt x="269413" y="679867"/>
                </a:cubicBezTo>
                <a:cubicBezTo>
                  <a:pt x="280315" y="668966"/>
                  <a:pt x="286519" y="654212"/>
                  <a:pt x="295072" y="641384"/>
                </a:cubicBezTo>
                <a:cubicBezTo>
                  <a:pt x="323362" y="415092"/>
                  <a:pt x="288200" y="662915"/>
                  <a:pt x="333559" y="436141"/>
                </a:cubicBezTo>
                <a:cubicBezTo>
                  <a:pt x="339489" y="406493"/>
                  <a:pt x="341790" y="376231"/>
                  <a:pt x="346388" y="346348"/>
                </a:cubicBezTo>
                <a:cubicBezTo>
                  <a:pt x="355616" y="286377"/>
                  <a:pt x="365653" y="224424"/>
                  <a:pt x="384876" y="166760"/>
                </a:cubicBezTo>
                <a:lnTo>
                  <a:pt x="423363" y="51311"/>
                </a:lnTo>
                <a:cubicBezTo>
                  <a:pt x="437545" y="8770"/>
                  <a:pt x="436193" y="26350"/>
                  <a:pt x="436193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607050" y="2963863"/>
            <a:ext cx="1563688" cy="935037"/>
          </a:xfrm>
          <a:custGeom>
            <a:avLst/>
            <a:gdLst>
              <a:gd name="T0" fmla="*/ 0 w 1565160"/>
              <a:gd name="T1" fmla="*/ 933655 h 936421"/>
              <a:gd name="T2" fmla="*/ 435372 w 1565160"/>
              <a:gd name="T3" fmla="*/ 0 h 936421"/>
              <a:gd name="T4" fmla="*/ 435372 w 1565160"/>
              <a:gd name="T5" fmla="*/ 0 h 936421"/>
              <a:gd name="T6" fmla="*/ 1062820 w 1565160"/>
              <a:gd name="T7" fmla="*/ 268585 h 936421"/>
              <a:gd name="T8" fmla="*/ 1562217 w 1565160"/>
              <a:gd name="T9" fmla="*/ 716228 h 936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5160" h="936421">
                <a:moveTo>
                  <a:pt x="0" y="936421"/>
                </a:moveTo>
                <a:lnTo>
                  <a:pt x="436192" y="0"/>
                </a:lnTo>
                <a:lnTo>
                  <a:pt x="1064822" y="269381"/>
                </a:lnTo>
                <a:lnTo>
                  <a:pt x="1565160" y="718350"/>
                </a:lnTo>
              </a:path>
            </a:pathLst>
          </a:custGeom>
          <a:noFill/>
          <a:ln w="762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5651500" y="1844675"/>
            <a:ext cx="1416050" cy="4619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315634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 txBox="1">
            <a:spLocks noChangeArrowheads="1"/>
          </p:cNvSpPr>
          <p:nvPr/>
        </p:nvSpPr>
        <p:spPr bwMode="auto">
          <a:xfrm>
            <a:off x="107950" y="306095"/>
            <a:ext cx="9036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De </a:t>
            </a:r>
            <a:r>
              <a:rPr lang="en-US" sz="2800" dirty="0" smtClean="0"/>
              <a:t>hypothalamus-pituitary-adrenal </a:t>
            </a:r>
            <a:r>
              <a:rPr lang="en-US" sz="2800" dirty="0" smtClean="0"/>
              <a:t>HPA as</a:t>
            </a:r>
            <a:endParaRPr lang="en-US" sz="2800" dirty="0" smtClean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4" y="1492424"/>
            <a:ext cx="2990989" cy="38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49161"/>
          <p:cNvSpPr/>
          <p:nvPr/>
        </p:nvSpPr>
        <p:spPr>
          <a:xfrm>
            <a:off x="1169204" y="6142922"/>
            <a:ext cx="665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CRH </a:t>
            </a:r>
            <a:r>
              <a:rPr lang="en-US" sz="2800" dirty="0" err="1" smtClean="0"/>
              <a:t>jaagt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; </a:t>
            </a:r>
            <a:r>
              <a:rPr lang="en-US" sz="2800" dirty="0" smtClean="0"/>
              <a:t>cortisol </a:t>
            </a:r>
            <a:r>
              <a:rPr lang="en-US" sz="2800" dirty="0" err="1" smtClean="0"/>
              <a:t>belangrijkste</a:t>
            </a:r>
            <a:r>
              <a:rPr lang="en-US" sz="2800" dirty="0" smtClean="0"/>
              <a:t> effector</a:t>
            </a:r>
            <a:endParaRPr lang="en-US" sz="4000" dirty="0"/>
          </a:p>
        </p:txBody>
      </p:sp>
      <p:grpSp>
        <p:nvGrpSpPr>
          <p:cNvPr id="49166" name="Group 49165"/>
          <p:cNvGrpSpPr/>
          <p:nvPr/>
        </p:nvGrpSpPr>
        <p:grpSpPr>
          <a:xfrm>
            <a:off x="2579174" y="1339987"/>
            <a:ext cx="6406204" cy="2196357"/>
            <a:chOff x="2579174" y="1339987"/>
            <a:chExt cx="6406204" cy="2196357"/>
          </a:xfrm>
        </p:grpSpPr>
        <p:grpSp>
          <p:nvGrpSpPr>
            <p:cNvPr id="2" name="Group 1"/>
            <p:cNvGrpSpPr/>
            <p:nvPr/>
          </p:nvGrpSpPr>
          <p:grpSpPr>
            <a:xfrm>
              <a:off x="4258156" y="1339987"/>
              <a:ext cx="3505839" cy="2196357"/>
              <a:chOff x="611188" y="1916113"/>
              <a:chExt cx="5884862" cy="4321175"/>
            </a:xfrm>
          </p:grpSpPr>
          <p:pic>
            <p:nvPicPr>
              <p:cNvPr id="49154" name="Picture 7" descr="crh is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" t="7248" r="12946" b="4622"/>
              <a:stretch>
                <a:fillRect/>
              </a:stretch>
            </p:blipFill>
            <p:spPr bwMode="auto">
              <a:xfrm>
                <a:off x="611188" y="1916113"/>
                <a:ext cx="5884862" cy="432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155" name="Straight Arrow Connector 5"/>
              <p:cNvCxnSpPr>
                <a:cxnSpLocks noChangeShapeType="1"/>
              </p:cNvCxnSpPr>
              <p:nvPr/>
            </p:nvCxnSpPr>
            <p:spPr bwMode="auto">
              <a:xfrm flipH="1">
                <a:off x="4175681" y="4221164"/>
                <a:ext cx="991123" cy="576262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25" name="Straight Connector 13"/>
            <p:cNvCxnSpPr>
              <a:cxnSpLocks noChangeShapeType="1"/>
            </p:cNvCxnSpPr>
            <p:nvPr/>
          </p:nvCxnSpPr>
          <p:spPr bwMode="auto">
            <a:xfrm>
              <a:off x="2664236" y="2173956"/>
              <a:ext cx="3103058" cy="584954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6" name="Straight Connector 34"/>
            <p:cNvCxnSpPr>
              <a:cxnSpLocks noChangeShapeType="1"/>
            </p:cNvCxnSpPr>
            <p:nvPr/>
          </p:nvCxnSpPr>
          <p:spPr bwMode="auto">
            <a:xfrm>
              <a:off x="2579174" y="2173956"/>
              <a:ext cx="3188120" cy="903166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prstDash val="sysDash"/>
              <a:round/>
              <a:headEnd/>
              <a:tailEnd/>
            </a:ln>
          </p:spPr>
        </p:cxnSp>
        <p:sp>
          <p:nvSpPr>
            <p:cNvPr id="31" name="Rectangle 30"/>
            <p:cNvSpPr/>
            <p:nvPr/>
          </p:nvSpPr>
          <p:spPr>
            <a:xfrm>
              <a:off x="5767294" y="2758910"/>
              <a:ext cx="508000" cy="318212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63" name="TextBox 49162"/>
            <p:cNvSpPr txBox="1"/>
            <p:nvPr/>
          </p:nvSpPr>
          <p:spPr>
            <a:xfrm>
              <a:off x="7763995" y="3077122"/>
              <a:ext cx="1221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CRH mRNA</a:t>
              </a:r>
              <a:endParaRPr lang="en-US" dirty="0"/>
            </a:p>
          </p:txBody>
        </p:sp>
      </p:grpSp>
      <p:grpSp>
        <p:nvGrpSpPr>
          <p:cNvPr id="49165" name="Group 49164"/>
          <p:cNvGrpSpPr/>
          <p:nvPr/>
        </p:nvGrpSpPr>
        <p:grpSpPr>
          <a:xfrm>
            <a:off x="2181412" y="2644588"/>
            <a:ext cx="6962588" cy="3015231"/>
            <a:chOff x="2181412" y="2644588"/>
            <a:chExt cx="6962588" cy="3015231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70" t="73365" r="114" b="-1186"/>
            <a:stretch/>
          </p:blipFill>
          <p:spPr bwMode="auto">
            <a:xfrm>
              <a:off x="4392705" y="3747610"/>
              <a:ext cx="3117290" cy="191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2420471" y="2644588"/>
              <a:ext cx="1972234" cy="1103022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>
              <a:off x="2181412" y="2644588"/>
              <a:ext cx="2315882" cy="2898589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prstDash val="sysDash"/>
              <a:round/>
              <a:headEnd/>
              <a:tailEnd/>
            </a:ln>
          </p:spPr>
        </p:cxnSp>
        <p:sp>
          <p:nvSpPr>
            <p:cNvPr id="44" name="TextBox 43"/>
            <p:cNvSpPr txBox="1"/>
            <p:nvPr/>
          </p:nvSpPr>
          <p:spPr>
            <a:xfrm>
              <a:off x="7620314" y="4896845"/>
              <a:ext cx="1523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Eminentia</a:t>
              </a:r>
              <a:r>
                <a:rPr lang="en-US" dirty="0" smtClean="0"/>
                <a:t> </a:t>
              </a:r>
              <a:r>
                <a:rPr lang="en-US" dirty="0" err="1" smtClean="0"/>
                <a:t>mediana</a:t>
              </a:r>
              <a:endParaRPr lang="en-US" dirty="0"/>
            </a:p>
          </p:txBody>
        </p:sp>
        <p:sp>
          <p:nvSpPr>
            <p:cNvPr id="49164" name="TextBox 49163"/>
            <p:cNvSpPr txBox="1"/>
            <p:nvPr/>
          </p:nvSpPr>
          <p:spPr>
            <a:xfrm>
              <a:off x="6215774" y="3774746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CRH in RED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86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56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6234" y="0"/>
            <a:ext cx="5114365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Stress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mediatoren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Schaap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ziet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Hond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18" descr="Schaap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46080" r="61151" b="21005"/>
          <a:stretch>
            <a:fillRect/>
          </a:stretch>
        </p:blipFill>
        <p:spPr bwMode="auto">
          <a:xfrm>
            <a:off x="838200" y="0"/>
            <a:ext cx="20574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4356" y="1538288"/>
            <a:ext cx="8629656" cy="5319712"/>
            <a:chOff x="514356" y="1538288"/>
            <a:chExt cx="8629656" cy="5319712"/>
          </a:xfrm>
        </p:grpSpPr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514356" y="1538288"/>
              <a:ext cx="8629656" cy="5319712"/>
              <a:chOff x="324" y="873"/>
              <a:chExt cx="5436" cy="3351"/>
            </a:xfrm>
          </p:grpSpPr>
          <p:pic>
            <p:nvPicPr>
              <p:cNvPr id="3277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056"/>
              <a:stretch>
                <a:fillRect/>
              </a:stretch>
            </p:blipFill>
            <p:spPr bwMode="auto">
              <a:xfrm>
                <a:off x="864" y="1448"/>
                <a:ext cx="3974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4" name="Text Box 7"/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hond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775" name="Rectangle 8"/>
              <p:cNvSpPr>
                <a:spLocks noChangeArrowheads="1"/>
              </p:cNvSpPr>
              <p:nvPr/>
            </p:nvSpPr>
            <p:spPr bwMode="auto">
              <a:xfrm>
                <a:off x="2556" y="1488"/>
                <a:ext cx="764" cy="20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" name="Rectangle 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744"/>
                <a:ext cx="9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dirty="0" err="1" smtClean="0"/>
                  <a:t>Tijd</a:t>
                </a:r>
                <a:r>
                  <a:rPr lang="en-US" dirty="0" smtClean="0"/>
                  <a:t> </a:t>
                </a:r>
                <a:r>
                  <a:rPr lang="en-US" dirty="0"/>
                  <a:t>(min)</a:t>
                </a:r>
              </a:p>
            </p:txBody>
          </p:sp>
          <p:grpSp>
            <p:nvGrpSpPr>
              <p:cNvPr id="32778" name="Group 18"/>
              <p:cNvGrpSpPr>
                <a:grpSpLocks/>
              </p:cNvGrpSpPr>
              <p:nvPr/>
            </p:nvGrpSpPr>
            <p:grpSpPr bwMode="auto">
              <a:xfrm>
                <a:off x="324" y="921"/>
                <a:ext cx="2600" cy="640"/>
                <a:chOff x="324" y="960"/>
                <a:chExt cx="2600" cy="640"/>
              </a:xfrm>
            </p:grpSpPr>
            <p:sp>
              <p:nvSpPr>
                <p:cNvPr id="32785" name="Rectangle 11"/>
                <p:cNvSpPr>
                  <a:spLocks noChangeArrowheads="1"/>
                </p:cNvSpPr>
                <p:nvPr/>
              </p:nvSpPr>
              <p:spPr bwMode="auto">
                <a:xfrm>
                  <a:off x="324" y="1056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" y="960"/>
                  <a:ext cx="250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 b="1" dirty="0"/>
                    <a:t>Amygdala </a:t>
                  </a:r>
                  <a:r>
                    <a:rPr lang="en-US" sz="2000" b="1" dirty="0" err="1" smtClean="0"/>
                    <a:t>Corticotropin</a:t>
                  </a:r>
                  <a:endParaRPr lang="en-US" sz="2800" b="1" dirty="0"/>
                </a:p>
              </p:txBody>
            </p:sp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9" y="1348"/>
                  <a:ext cx="250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 b="1" dirty="0" smtClean="0"/>
                    <a:t>(CRH/CRF)</a:t>
                  </a:r>
                  <a:endParaRPr lang="en-US" sz="2800" b="1" dirty="0"/>
                </a:p>
              </p:txBody>
            </p:sp>
          </p:grpSp>
          <p:sp>
            <p:nvSpPr>
              <p:cNvPr id="32779" name="Line 13"/>
              <p:cNvSpPr>
                <a:spLocks noChangeShapeType="1"/>
              </p:cNvSpPr>
              <p:nvPr/>
            </p:nvSpPr>
            <p:spPr bwMode="auto">
              <a:xfrm>
                <a:off x="2061" y="1297"/>
                <a:ext cx="579" cy="6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80" name="Group 17"/>
              <p:cNvGrpSpPr>
                <a:grpSpLocks/>
              </p:cNvGrpSpPr>
              <p:nvPr/>
            </p:nvGrpSpPr>
            <p:grpSpPr bwMode="auto">
              <a:xfrm>
                <a:off x="3840" y="873"/>
                <a:ext cx="1584" cy="330"/>
                <a:chOff x="3840" y="720"/>
                <a:chExt cx="1584" cy="330"/>
              </a:xfrm>
            </p:grpSpPr>
            <p:sp>
              <p:nvSpPr>
                <p:cNvPr id="32783" name="Oval 14"/>
                <p:cNvSpPr>
                  <a:spLocks noChangeArrowheads="1"/>
                </p:cNvSpPr>
                <p:nvPr/>
              </p:nvSpPr>
              <p:spPr bwMode="auto">
                <a:xfrm>
                  <a:off x="3840" y="8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84" y="720"/>
                  <a:ext cx="14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 b="1" dirty="0" err="1" smtClean="0"/>
                    <a:t>Bloed</a:t>
                  </a:r>
                  <a:r>
                    <a:rPr lang="en-US" sz="2000" b="1" dirty="0" smtClean="0"/>
                    <a:t> </a:t>
                  </a:r>
                  <a:r>
                    <a:rPr lang="en-US" sz="2000" b="1" dirty="0"/>
                    <a:t>cortisol</a:t>
                  </a:r>
                  <a:r>
                    <a:rPr lang="en-US" sz="2800" b="1" dirty="0"/>
                    <a:t> </a:t>
                  </a:r>
                </a:p>
              </p:txBody>
            </p:sp>
          </p:grpSp>
          <p:sp>
            <p:nvSpPr>
              <p:cNvPr id="32781" name="Line 16"/>
              <p:cNvSpPr>
                <a:spLocks noChangeShapeType="1"/>
              </p:cNvSpPr>
              <p:nvPr/>
            </p:nvSpPr>
            <p:spPr bwMode="auto">
              <a:xfrm flipH="1">
                <a:off x="3552" y="1200"/>
                <a:ext cx="72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Text Box 19"/>
              <p:cNvSpPr txBox="1">
                <a:spLocks noChangeArrowheads="1"/>
              </p:cNvSpPr>
              <p:nvPr/>
            </p:nvSpPr>
            <p:spPr bwMode="auto">
              <a:xfrm>
                <a:off x="4128" y="4032"/>
                <a:ext cx="16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1"/>
                  <a:t>CJ Cook, Physiol &amp; Beh 2002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66756" y="1921928"/>
              <a:ext cx="2593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/>
                  <a:cs typeface="Arial"/>
                </a:rPr>
                <a:t>Releasing Hormone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06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/>
          <p:cNvSpPr txBox="1">
            <a:spLocks noChangeArrowheads="1"/>
          </p:cNvSpPr>
          <p:nvPr/>
        </p:nvSpPr>
        <p:spPr bwMode="auto">
          <a:xfrm>
            <a:off x="304800" y="52340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 smtClean="0"/>
              <a:t>Voor</a:t>
            </a:r>
            <a:r>
              <a:rPr lang="en-US" sz="2800" dirty="0" smtClean="0"/>
              <a:t> de </a:t>
            </a:r>
            <a:r>
              <a:rPr lang="en-US" sz="2800" dirty="0" err="1" smtClean="0"/>
              <a:t>mens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spreker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ziet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publiek</a:t>
            </a:r>
            <a:endParaRPr lang="en-US" sz="2800" i="1" dirty="0"/>
          </a:p>
        </p:txBody>
      </p:sp>
      <p:sp>
        <p:nvSpPr>
          <p:cNvPr id="81922" name="TextBox 46"/>
          <p:cNvSpPr txBox="1">
            <a:spLocks noChangeArrowheads="1"/>
          </p:cNvSpPr>
          <p:nvPr/>
        </p:nvSpPr>
        <p:spPr bwMode="auto">
          <a:xfrm>
            <a:off x="395288" y="162877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Trier Social Stress Test</a:t>
            </a:r>
          </a:p>
        </p:txBody>
      </p: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304800" y="2895600"/>
            <a:ext cx="3810000" cy="2936875"/>
            <a:chOff x="1219200" y="1828800"/>
            <a:chExt cx="5257800" cy="4383998"/>
          </a:xfrm>
        </p:grpSpPr>
        <p:pic>
          <p:nvPicPr>
            <p:cNvPr id="81925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5"/>
            <a:stretch>
              <a:fillRect/>
            </a:stretch>
          </p:blipFill>
          <p:spPr bwMode="auto">
            <a:xfrm>
              <a:off x="1219200" y="1828800"/>
              <a:ext cx="1143000" cy="438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6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4"/>
            <a:stretch>
              <a:fillRect/>
            </a:stretch>
          </p:blipFill>
          <p:spPr bwMode="auto">
            <a:xfrm>
              <a:off x="2313969" y="2318150"/>
              <a:ext cx="4163031" cy="379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24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5112"/>
          <a:stretch>
            <a:fillRect/>
          </a:stretch>
        </p:blipFill>
        <p:spPr bwMode="auto">
          <a:xfrm>
            <a:off x="4116388" y="2895600"/>
            <a:ext cx="48910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85833" r="43074" b="5112"/>
          <a:stretch/>
        </p:blipFill>
        <p:spPr bwMode="auto">
          <a:xfrm>
            <a:off x="4607468" y="5767260"/>
            <a:ext cx="4071531" cy="6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922" y="5862165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Sympathische</a:t>
            </a:r>
            <a:r>
              <a:rPr lang="en-US" sz="2400" dirty="0" smtClean="0"/>
              <a:t> </a:t>
            </a:r>
            <a:r>
              <a:rPr lang="en-US" sz="2400" dirty="0" err="1" smtClean="0"/>
              <a:t>activatie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1165412" y="3869765"/>
            <a:ext cx="2913529" cy="1240117"/>
          </a:xfrm>
          <a:custGeom>
            <a:avLst/>
            <a:gdLst>
              <a:gd name="connsiteX0" fmla="*/ 1090706 w 2913529"/>
              <a:gd name="connsiteY0" fmla="*/ 179294 h 1240117"/>
              <a:gd name="connsiteX1" fmla="*/ 1912470 w 2913529"/>
              <a:gd name="connsiteY1" fmla="*/ 0 h 1240117"/>
              <a:gd name="connsiteX2" fmla="*/ 1987176 w 2913529"/>
              <a:gd name="connsiteY2" fmla="*/ 254000 h 1240117"/>
              <a:gd name="connsiteX3" fmla="*/ 2211294 w 2913529"/>
              <a:gd name="connsiteY3" fmla="*/ 463176 h 1240117"/>
              <a:gd name="connsiteX4" fmla="*/ 2913529 w 2913529"/>
              <a:gd name="connsiteY4" fmla="*/ 1210235 h 1240117"/>
              <a:gd name="connsiteX5" fmla="*/ 2450353 w 2913529"/>
              <a:gd name="connsiteY5" fmla="*/ 1210235 h 1240117"/>
              <a:gd name="connsiteX6" fmla="*/ 1882588 w 2913529"/>
              <a:gd name="connsiteY6" fmla="*/ 478117 h 1240117"/>
              <a:gd name="connsiteX7" fmla="*/ 1105647 w 2913529"/>
              <a:gd name="connsiteY7" fmla="*/ 612588 h 1240117"/>
              <a:gd name="connsiteX8" fmla="*/ 298823 w 2913529"/>
              <a:gd name="connsiteY8" fmla="*/ 1240117 h 1240117"/>
              <a:gd name="connsiteX9" fmla="*/ 0 w 2913529"/>
              <a:gd name="connsiteY9" fmla="*/ 866588 h 1240117"/>
              <a:gd name="connsiteX10" fmla="*/ 268941 w 2913529"/>
              <a:gd name="connsiteY10" fmla="*/ 806823 h 1240117"/>
              <a:gd name="connsiteX11" fmla="*/ 687294 w 2913529"/>
              <a:gd name="connsiteY11" fmla="*/ 418353 h 1240117"/>
              <a:gd name="connsiteX12" fmla="*/ 1001059 w 2913529"/>
              <a:gd name="connsiteY12" fmla="*/ 298823 h 1240117"/>
              <a:gd name="connsiteX13" fmla="*/ 1150470 w 2913529"/>
              <a:gd name="connsiteY13" fmla="*/ 149411 h 12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3529" h="1240117">
                <a:moveTo>
                  <a:pt x="1090706" y="179294"/>
                </a:moveTo>
                <a:lnTo>
                  <a:pt x="1912470" y="0"/>
                </a:lnTo>
                <a:lnTo>
                  <a:pt x="1987176" y="254000"/>
                </a:lnTo>
                <a:lnTo>
                  <a:pt x="2211294" y="463176"/>
                </a:lnTo>
                <a:lnTo>
                  <a:pt x="2913529" y="1210235"/>
                </a:lnTo>
                <a:lnTo>
                  <a:pt x="2450353" y="1210235"/>
                </a:lnTo>
                <a:lnTo>
                  <a:pt x="1882588" y="478117"/>
                </a:lnTo>
                <a:lnTo>
                  <a:pt x="1105647" y="612588"/>
                </a:lnTo>
                <a:lnTo>
                  <a:pt x="298823" y="1240117"/>
                </a:lnTo>
                <a:lnTo>
                  <a:pt x="0" y="866588"/>
                </a:lnTo>
                <a:lnTo>
                  <a:pt x="268941" y="806823"/>
                </a:lnTo>
                <a:lnTo>
                  <a:pt x="687294" y="418353"/>
                </a:lnTo>
                <a:lnTo>
                  <a:pt x="1001059" y="298823"/>
                </a:lnTo>
                <a:lnTo>
                  <a:pt x="1150470" y="149411"/>
                </a:ln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9865" y="4061299"/>
            <a:ext cx="1578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Hartslag (</a:t>
            </a:r>
            <a:r>
              <a:rPr lang="nl-NL" dirty="0" err="1" smtClean="0"/>
              <a:t>bpm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51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900113" y="1125538"/>
            <a:ext cx="2643187" cy="4184613"/>
            <a:chOff x="900113" y="1125538"/>
            <a:chExt cx="2643187" cy="4184613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258887" y="4221163"/>
              <a:ext cx="1044088" cy="1088988"/>
              <a:chOff x="3147690" y="1336141"/>
              <a:chExt cx="1194006" cy="1292596"/>
            </a:xfrm>
          </p:grpSpPr>
          <p:pic>
            <p:nvPicPr>
              <p:cNvPr id="7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719" y="1336141"/>
                <a:ext cx="981948" cy="757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3147690" y="2190351"/>
                <a:ext cx="1194006" cy="438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 smtClean="0"/>
                  <a:t>Adrenal</a:t>
                </a:r>
                <a:endParaRPr lang="en-US" sz="1800" b="1" dirty="0"/>
              </a:p>
            </p:txBody>
          </p:sp>
        </p:grpSp>
        <p:sp>
          <p:nvSpPr>
            <p:cNvPr id="9" name="TextBox 31"/>
            <p:cNvSpPr txBox="1">
              <a:spLocks noChangeArrowheads="1"/>
            </p:cNvSpPr>
            <p:nvPr/>
          </p:nvSpPr>
          <p:spPr bwMode="auto">
            <a:xfrm>
              <a:off x="2195513" y="4437063"/>
              <a:ext cx="13477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Cortisol</a:t>
              </a:r>
            </a:p>
          </p:txBody>
        </p:sp>
        <p:pic>
          <p:nvPicPr>
            <p:cNvPr id="10" name="Picture 4" descr="brain-saggit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125538"/>
              <a:ext cx="1800225" cy="143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051050" y="2205038"/>
              <a:ext cx="0" cy="1800225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6387"/>
            <p:cNvSpPr txBox="1">
              <a:spLocks noChangeArrowheads="1"/>
            </p:cNvSpPr>
            <p:nvPr/>
          </p:nvSpPr>
          <p:spPr bwMode="auto">
            <a:xfrm>
              <a:off x="2124075" y="2781300"/>
              <a:ext cx="8257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/>
                <a:t>ACTH</a:t>
              </a:r>
            </a:p>
          </p:txBody>
        </p:sp>
      </p:grpSp>
      <p:sp>
        <p:nvSpPr>
          <p:cNvPr id="13" name="Freeform 16408"/>
          <p:cNvSpPr>
            <a:spLocks/>
          </p:cNvSpPr>
          <p:nvPr/>
        </p:nvSpPr>
        <p:spPr bwMode="auto">
          <a:xfrm>
            <a:off x="2705100" y="2014538"/>
            <a:ext cx="1795463" cy="2506662"/>
          </a:xfrm>
          <a:custGeom>
            <a:avLst/>
            <a:gdLst>
              <a:gd name="T0" fmla="*/ 2736538 w 1454341"/>
              <a:gd name="T1" fmla="*/ 2509308 h 2506133"/>
              <a:gd name="T2" fmla="*/ 6286640 w 1454341"/>
              <a:gd name="T3" fmla="*/ 678191 h 2506133"/>
              <a:gd name="T4" fmla="*/ 0 w 1454341"/>
              <a:gd name="T5" fmla="*/ 0 h 2506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4341" h="2506133">
                <a:moveTo>
                  <a:pt x="626533" y="2506133"/>
                </a:moveTo>
                <a:cubicBezTo>
                  <a:pt x="1085144" y="1800577"/>
                  <a:pt x="1543755" y="1095022"/>
                  <a:pt x="1439333" y="677333"/>
                </a:cubicBezTo>
                <a:cubicBezTo>
                  <a:pt x="1334911" y="259644"/>
                  <a:pt x="0" y="0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627313" y="1643063"/>
            <a:ext cx="6439089" cy="5218112"/>
            <a:chOff x="2627784" y="1642947"/>
            <a:chExt cx="6438669" cy="5218979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301208"/>
              <a:ext cx="770177" cy="79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876928"/>
              <a:ext cx="808291" cy="98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540097-human_pancreas-sp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434" y="2844043"/>
              <a:ext cx="855023" cy="504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17"/>
            <p:cNvGrpSpPr>
              <a:grpSpLocks/>
            </p:cNvGrpSpPr>
            <p:nvPr/>
          </p:nvGrpSpPr>
          <p:grpSpPr bwMode="auto">
            <a:xfrm>
              <a:off x="6516216" y="1916832"/>
              <a:ext cx="594494" cy="577088"/>
              <a:chOff x="4150" y="2708"/>
              <a:chExt cx="771" cy="764"/>
            </a:xfrm>
          </p:grpSpPr>
          <p:grpSp>
            <p:nvGrpSpPr>
              <p:cNvPr id="31" name="Group 38"/>
              <p:cNvGrpSpPr>
                <a:grpSpLocks/>
              </p:cNvGrpSpPr>
              <p:nvPr/>
            </p:nvGrpSpPr>
            <p:grpSpPr bwMode="auto">
              <a:xfrm>
                <a:off x="4150" y="2750"/>
                <a:ext cx="374" cy="386"/>
                <a:chOff x="1020" y="2313"/>
                <a:chExt cx="799" cy="723"/>
              </a:xfrm>
            </p:grpSpPr>
            <p:sp>
              <p:nvSpPr>
                <p:cNvPr id="56" name="Oval 39"/>
                <p:cNvSpPr>
                  <a:spLocks noChangeArrowheads="1"/>
                </p:cNvSpPr>
                <p:nvPr/>
              </p:nvSpPr>
              <p:spPr bwMode="auto">
                <a:xfrm>
                  <a:off x="1020" y="2313"/>
                  <a:ext cx="799" cy="7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1E00"/>
                    </a:gs>
                    <a:gs pos="100000">
                      <a:srgbClr val="C04000"/>
                    </a:gs>
                  </a:gsLst>
                  <a:lin ang="54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7" name="Oval 40"/>
                <p:cNvSpPr>
                  <a:spLocks noChangeArrowheads="1"/>
                </p:cNvSpPr>
                <p:nvPr/>
              </p:nvSpPr>
              <p:spPr bwMode="auto">
                <a:xfrm>
                  <a:off x="1451" y="2433"/>
                  <a:ext cx="184" cy="121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8" name="Oval 41"/>
                <p:cNvSpPr>
                  <a:spLocks noChangeArrowheads="1"/>
                </p:cNvSpPr>
                <p:nvPr/>
              </p:nvSpPr>
              <p:spPr bwMode="auto">
                <a:xfrm>
                  <a:off x="1462" y="2603"/>
                  <a:ext cx="184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9" name="Oval 42"/>
                <p:cNvSpPr>
                  <a:spLocks noChangeArrowheads="1"/>
                </p:cNvSpPr>
                <p:nvPr/>
              </p:nvSpPr>
              <p:spPr bwMode="auto">
                <a:xfrm>
                  <a:off x="1472" y="2773"/>
                  <a:ext cx="186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0" name="Freeform 43"/>
                <p:cNvSpPr>
                  <a:spLocks/>
                </p:cNvSpPr>
                <p:nvPr/>
              </p:nvSpPr>
              <p:spPr bwMode="auto">
                <a:xfrm>
                  <a:off x="1493" y="2653"/>
                  <a:ext cx="122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0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44"/>
                <p:cNvSpPr>
                  <a:spLocks/>
                </p:cNvSpPr>
                <p:nvPr/>
              </p:nvSpPr>
              <p:spPr bwMode="auto">
                <a:xfrm>
                  <a:off x="1504" y="2820"/>
                  <a:ext cx="124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1482" y="2488"/>
                  <a:ext cx="123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Oval 46"/>
                <p:cNvSpPr>
                  <a:spLocks noChangeArrowheads="1"/>
                </p:cNvSpPr>
                <p:nvPr/>
              </p:nvSpPr>
              <p:spPr bwMode="auto">
                <a:xfrm>
                  <a:off x="1259" y="2824"/>
                  <a:ext cx="184" cy="1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4" name="Oval 47"/>
                <p:cNvSpPr>
                  <a:spLocks noChangeArrowheads="1"/>
                </p:cNvSpPr>
                <p:nvPr/>
              </p:nvSpPr>
              <p:spPr bwMode="auto">
                <a:xfrm>
                  <a:off x="1094" y="2685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5" name="Oval 48"/>
                <p:cNvSpPr>
                  <a:spLocks noChangeArrowheads="1"/>
                </p:cNvSpPr>
                <p:nvPr/>
              </p:nvSpPr>
              <p:spPr bwMode="auto">
                <a:xfrm>
                  <a:off x="1094" y="2476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6" name="Oval 49"/>
                <p:cNvSpPr>
                  <a:spLocks noChangeArrowheads="1"/>
                </p:cNvSpPr>
                <p:nvPr/>
              </p:nvSpPr>
              <p:spPr bwMode="auto">
                <a:xfrm>
                  <a:off x="1256" y="2324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2" name="Group 38"/>
              <p:cNvGrpSpPr>
                <a:grpSpLocks/>
              </p:cNvGrpSpPr>
              <p:nvPr/>
            </p:nvGrpSpPr>
            <p:grpSpPr bwMode="auto">
              <a:xfrm>
                <a:off x="4387" y="3087"/>
                <a:ext cx="374" cy="385"/>
                <a:chOff x="1020" y="2313"/>
                <a:chExt cx="799" cy="723"/>
              </a:xfrm>
            </p:grpSpPr>
            <p:sp>
              <p:nvSpPr>
                <p:cNvPr id="45" name="Oval 39"/>
                <p:cNvSpPr>
                  <a:spLocks noChangeArrowheads="1"/>
                </p:cNvSpPr>
                <p:nvPr/>
              </p:nvSpPr>
              <p:spPr bwMode="auto">
                <a:xfrm>
                  <a:off x="1020" y="2313"/>
                  <a:ext cx="799" cy="7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1E00"/>
                    </a:gs>
                    <a:gs pos="100000">
                      <a:srgbClr val="C04000"/>
                    </a:gs>
                  </a:gsLst>
                  <a:lin ang="54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" name="Oval 40"/>
                <p:cNvSpPr>
                  <a:spLocks noChangeArrowheads="1"/>
                </p:cNvSpPr>
                <p:nvPr/>
              </p:nvSpPr>
              <p:spPr bwMode="auto">
                <a:xfrm>
                  <a:off x="1451" y="2433"/>
                  <a:ext cx="184" cy="121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7" name="Oval 41"/>
                <p:cNvSpPr>
                  <a:spLocks noChangeArrowheads="1"/>
                </p:cNvSpPr>
                <p:nvPr/>
              </p:nvSpPr>
              <p:spPr bwMode="auto">
                <a:xfrm>
                  <a:off x="1462" y="2603"/>
                  <a:ext cx="184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8" name="Oval 42"/>
                <p:cNvSpPr>
                  <a:spLocks noChangeArrowheads="1"/>
                </p:cNvSpPr>
                <p:nvPr/>
              </p:nvSpPr>
              <p:spPr bwMode="auto">
                <a:xfrm>
                  <a:off x="1472" y="2773"/>
                  <a:ext cx="186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9" name="Freeform 43"/>
                <p:cNvSpPr>
                  <a:spLocks/>
                </p:cNvSpPr>
                <p:nvPr/>
              </p:nvSpPr>
              <p:spPr bwMode="auto">
                <a:xfrm>
                  <a:off x="1493" y="2653"/>
                  <a:ext cx="122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0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44"/>
                <p:cNvSpPr>
                  <a:spLocks/>
                </p:cNvSpPr>
                <p:nvPr/>
              </p:nvSpPr>
              <p:spPr bwMode="auto">
                <a:xfrm>
                  <a:off x="1504" y="2820"/>
                  <a:ext cx="124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5"/>
                <p:cNvSpPr>
                  <a:spLocks/>
                </p:cNvSpPr>
                <p:nvPr/>
              </p:nvSpPr>
              <p:spPr bwMode="auto">
                <a:xfrm>
                  <a:off x="1482" y="2488"/>
                  <a:ext cx="123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Oval 46"/>
                <p:cNvSpPr>
                  <a:spLocks noChangeArrowheads="1"/>
                </p:cNvSpPr>
                <p:nvPr/>
              </p:nvSpPr>
              <p:spPr bwMode="auto">
                <a:xfrm>
                  <a:off x="1259" y="2824"/>
                  <a:ext cx="184" cy="1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3" name="Oval 47"/>
                <p:cNvSpPr>
                  <a:spLocks noChangeArrowheads="1"/>
                </p:cNvSpPr>
                <p:nvPr/>
              </p:nvSpPr>
              <p:spPr bwMode="auto">
                <a:xfrm>
                  <a:off x="1094" y="2685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4" name="Oval 48"/>
                <p:cNvSpPr>
                  <a:spLocks noChangeArrowheads="1"/>
                </p:cNvSpPr>
                <p:nvPr/>
              </p:nvSpPr>
              <p:spPr bwMode="auto">
                <a:xfrm>
                  <a:off x="1094" y="2476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5" name="Oval 49"/>
                <p:cNvSpPr>
                  <a:spLocks noChangeArrowheads="1"/>
                </p:cNvSpPr>
                <p:nvPr/>
              </p:nvSpPr>
              <p:spPr bwMode="auto">
                <a:xfrm>
                  <a:off x="1256" y="2324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3" name="Group 38"/>
              <p:cNvGrpSpPr>
                <a:grpSpLocks/>
              </p:cNvGrpSpPr>
              <p:nvPr/>
            </p:nvGrpSpPr>
            <p:grpSpPr bwMode="auto">
              <a:xfrm>
                <a:off x="4547" y="2708"/>
                <a:ext cx="374" cy="385"/>
                <a:chOff x="1020" y="2313"/>
                <a:chExt cx="799" cy="723"/>
              </a:xfrm>
            </p:grpSpPr>
            <p:sp>
              <p:nvSpPr>
                <p:cNvPr id="34" name="Oval 39"/>
                <p:cNvSpPr>
                  <a:spLocks noChangeArrowheads="1"/>
                </p:cNvSpPr>
                <p:nvPr/>
              </p:nvSpPr>
              <p:spPr bwMode="auto">
                <a:xfrm>
                  <a:off x="1020" y="2313"/>
                  <a:ext cx="799" cy="7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1E00"/>
                    </a:gs>
                    <a:gs pos="100000">
                      <a:srgbClr val="C04000"/>
                    </a:gs>
                  </a:gsLst>
                  <a:lin ang="540000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5" name="Oval 40"/>
                <p:cNvSpPr>
                  <a:spLocks noChangeArrowheads="1"/>
                </p:cNvSpPr>
                <p:nvPr/>
              </p:nvSpPr>
              <p:spPr bwMode="auto">
                <a:xfrm>
                  <a:off x="1451" y="2433"/>
                  <a:ext cx="184" cy="121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6" name="Oval 41"/>
                <p:cNvSpPr>
                  <a:spLocks noChangeArrowheads="1"/>
                </p:cNvSpPr>
                <p:nvPr/>
              </p:nvSpPr>
              <p:spPr bwMode="auto">
                <a:xfrm>
                  <a:off x="1462" y="2603"/>
                  <a:ext cx="184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7" name="Oval 42"/>
                <p:cNvSpPr>
                  <a:spLocks noChangeArrowheads="1"/>
                </p:cNvSpPr>
                <p:nvPr/>
              </p:nvSpPr>
              <p:spPr bwMode="auto">
                <a:xfrm>
                  <a:off x="1472" y="2773"/>
                  <a:ext cx="186" cy="121"/>
                </a:xfrm>
                <a:prstGeom prst="ellipse">
                  <a:avLst/>
                </a:prstGeom>
                <a:solidFill>
                  <a:srgbClr val="FFD3A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8" name="Freeform 43"/>
                <p:cNvSpPr>
                  <a:spLocks/>
                </p:cNvSpPr>
                <p:nvPr/>
              </p:nvSpPr>
              <p:spPr bwMode="auto">
                <a:xfrm>
                  <a:off x="1493" y="2653"/>
                  <a:ext cx="122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0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44"/>
                <p:cNvSpPr>
                  <a:spLocks/>
                </p:cNvSpPr>
                <p:nvPr/>
              </p:nvSpPr>
              <p:spPr bwMode="auto">
                <a:xfrm>
                  <a:off x="1504" y="2820"/>
                  <a:ext cx="124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45"/>
                <p:cNvSpPr>
                  <a:spLocks/>
                </p:cNvSpPr>
                <p:nvPr/>
              </p:nvSpPr>
              <p:spPr bwMode="auto">
                <a:xfrm>
                  <a:off x="1482" y="2488"/>
                  <a:ext cx="123" cy="30"/>
                </a:xfrm>
                <a:custGeom>
                  <a:avLst/>
                  <a:gdLst>
                    <a:gd name="T0" fmla="*/ 0 w 273"/>
                    <a:gd name="T1" fmla="*/ 0 h 90"/>
                    <a:gd name="T2" fmla="*/ 0 w 273"/>
                    <a:gd name="T3" fmla="*/ 0 h 90"/>
                    <a:gd name="T4" fmla="*/ 0 w 273"/>
                    <a:gd name="T5" fmla="*/ 0 h 90"/>
                    <a:gd name="T6" fmla="*/ 0 w 273"/>
                    <a:gd name="T7" fmla="*/ 0 h 90"/>
                    <a:gd name="T8" fmla="*/ 1 w 273"/>
                    <a:gd name="T9" fmla="*/ 0 h 90"/>
                    <a:gd name="T10" fmla="*/ 1 w 273"/>
                    <a:gd name="T11" fmla="*/ 0 h 90"/>
                    <a:gd name="T12" fmla="*/ 1 w 273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90"/>
                    <a:gd name="T23" fmla="*/ 273 w 273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90">
                      <a:moveTo>
                        <a:pt x="0" y="90"/>
                      </a:moveTo>
                      <a:cubicBezTo>
                        <a:pt x="15" y="45"/>
                        <a:pt x="31" y="0"/>
                        <a:pt x="46" y="0"/>
                      </a:cubicBezTo>
                      <a:cubicBezTo>
                        <a:pt x="61" y="0"/>
                        <a:pt x="76" y="90"/>
                        <a:pt x="91" y="90"/>
                      </a:cubicBezTo>
                      <a:cubicBezTo>
                        <a:pt x="106" y="90"/>
                        <a:pt x="121" y="0"/>
                        <a:pt x="136" y="0"/>
                      </a:cubicBezTo>
                      <a:cubicBezTo>
                        <a:pt x="151" y="0"/>
                        <a:pt x="167" y="90"/>
                        <a:pt x="182" y="90"/>
                      </a:cubicBezTo>
                      <a:cubicBezTo>
                        <a:pt x="197" y="90"/>
                        <a:pt x="212" y="0"/>
                        <a:pt x="227" y="0"/>
                      </a:cubicBezTo>
                      <a:cubicBezTo>
                        <a:pt x="242" y="0"/>
                        <a:pt x="265" y="75"/>
                        <a:pt x="273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46"/>
                <p:cNvSpPr>
                  <a:spLocks noChangeArrowheads="1"/>
                </p:cNvSpPr>
                <p:nvPr/>
              </p:nvSpPr>
              <p:spPr bwMode="auto">
                <a:xfrm>
                  <a:off x="1259" y="2824"/>
                  <a:ext cx="184" cy="1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2" name="Oval 47"/>
                <p:cNvSpPr>
                  <a:spLocks noChangeArrowheads="1"/>
                </p:cNvSpPr>
                <p:nvPr/>
              </p:nvSpPr>
              <p:spPr bwMode="auto">
                <a:xfrm>
                  <a:off x="1094" y="2685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3" name="Oval 48"/>
                <p:cNvSpPr>
                  <a:spLocks noChangeArrowheads="1"/>
                </p:cNvSpPr>
                <p:nvPr/>
              </p:nvSpPr>
              <p:spPr bwMode="auto">
                <a:xfrm>
                  <a:off x="1094" y="2476"/>
                  <a:ext cx="18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4" name="Oval 49"/>
                <p:cNvSpPr>
                  <a:spLocks noChangeArrowheads="1"/>
                </p:cNvSpPr>
                <p:nvPr/>
              </p:nvSpPr>
              <p:spPr bwMode="auto">
                <a:xfrm>
                  <a:off x="1256" y="2324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B08A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>
              <a:off x="6012160" y="4077072"/>
              <a:ext cx="773937" cy="632917"/>
              <a:chOff x="4419600" y="4495800"/>
              <a:chExt cx="2743200" cy="2095502"/>
            </a:xfrm>
          </p:grpSpPr>
          <p:graphicFrame>
            <p:nvGraphicFramePr>
              <p:cNvPr id="28" name="Object 74"/>
              <p:cNvGraphicFramePr>
                <a:graphicFrameLocks noChangeAspect="1"/>
              </p:cNvGraphicFramePr>
              <p:nvPr/>
            </p:nvGraphicFramePr>
            <p:xfrm>
              <a:off x="4419600" y="4572000"/>
              <a:ext cx="1219200" cy="955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4" name="Image" r:id="rId8" imgW="2234921" imgH="1752381" progId="Photoshop.Image.13">
                      <p:embed/>
                    </p:oleObj>
                  </mc:Choice>
                  <mc:Fallback>
                    <p:oleObj name="Image" r:id="rId8" imgW="2234921" imgH="1752381" progId="Photoshop.Image.1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4572000"/>
                            <a:ext cx="1219200" cy="955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75"/>
              <p:cNvGraphicFramePr>
                <a:graphicFrameLocks noChangeAspect="1"/>
              </p:cNvGraphicFramePr>
              <p:nvPr/>
            </p:nvGraphicFramePr>
            <p:xfrm>
              <a:off x="5943600" y="4495800"/>
              <a:ext cx="1219200" cy="1047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" name="Image" r:id="rId10" imgW="1904762" imgH="1638095" progId="Photoshop.Image.13">
                      <p:embed/>
                    </p:oleObj>
                  </mc:Choice>
                  <mc:Fallback>
                    <p:oleObj name="Image" r:id="rId10" imgW="1904762" imgH="1638095" progId="Photoshop.Image.1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3600" y="4495800"/>
                            <a:ext cx="1219200" cy="1047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76"/>
              <p:cNvGraphicFramePr>
                <a:graphicFrameLocks noChangeAspect="1"/>
              </p:cNvGraphicFramePr>
              <p:nvPr/>
            </p:nvGraphicFramePr>
            <p:xfrm>
              <a:off x="5181602" y="5562601"/>
              <a:ext cx="1181100" cy="10287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" name="Image" r:id="rId12" imgW="1866667" imgH="1624824" progId="Photoshop.Image.13">
                      <p:embed/>
                    </p:oleObj>
                  </mc:Choice>
                  <mc:Fallback>
                    <p:oleObj name="Image" r:id="rId12" imgW="1866667" imgH="1624824" progId="Photoshop.Image.1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2" y="5562601"/>
                            <a:ext cx="1181100" cy="10287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Straight Arrow Connector 19"/>
            <p:cNvCxnSpPr/>
            <p:nvPr/>
          </p:nvCxnSpPr>
          <p:spPr>
            <a:xfrm>
              <a:off x="3491328" y="4653347"/>
              <a:ext cx="21604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91328" y="4724796"/>
              <a:ext cx="2231879" cy="1649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91328" y="3213245"/>
              <a:ext cx="2089014" cy="13686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5" descr="liver-illustrati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16" y="2227218"/>
              <a:ext cx="1209209" cy="77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6405"/>
            <p:cNvSpPr txBox="1">
              <a:spLocks noChangeArrowheads="1"/>
            </p:cNvSpPr>
            <p:nvPr/>
          </p:nvSpPr>
          <p:spPr bwMode="auto">
            <a:xfrm>
              <a:off x="7308304" y="2204864"/>
              <a:ext cx="1758149" cy="46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/>
                <a:t>Metabolism</a:t>
              </a:r>
              <a:endParaRPr lang="en-US" dirty="0"/>
            </a:p>
          </p:txBody>
        </p:sp>
        <p:sp>
          <p:nvSpPr>
            <p:cNvPr id="25" name="TextBox 125"/>
            <p:cNvSpPr txBox="1">
              <a:spLocks noChangeArrowheads="1"/>
            </p:cNvSpPr>
            <p:nvPr/>
          </p:nvSpPr>
          <p:spPr bwMode="auto">
            <a:xfrm>
              <a:off x="7354184" y="4077072"/>
              <a:ext cx="1432962" cy="46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/>
                <a:t>Immunity</a:t>
              </a:r>
              <a:endParaRPr lang="en-US" dirty="0"/>
            </a:p>
          </p:txBody>
        </p:sp>
        <p:sp>
          <p:nvSpPr>
            <p:cNvPr id="26" name="TextBox 126"/>
            <p:cNvSpPr txBox="1">
              <a:spLocks noChangeArrowheads="1"/>
            </p:cNvSpPr>
            <p:nvPr/>
          </p:nvSpPr>
          <p:spPr bwMode="auto">
            <a:xfrm>
              <a:off x="7380312" y="5589240"/>
              <a:ext cx="1416432" cy="120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Cardio-</a:t>
              </a:r>
            </a:p>
            <a:p>
              <a:r>
                <a:rPr lang="en-US" dirty="0" smtClean="0"/>
                <a:t>Vascular</a:t>
              </a:r>
              <a:endParaRPr lang="en-US" dirty="0"/>
            </a:p>
            <a:p>
              <a:r>
                <a:rPr lang="en-US" dirty="0" smtClean="0"/>
                <a:t>functions</a:t>
              </a:r>
              <a:endParaRPr lang="en-US" dirty="0"/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2627784" y="1642947"/>
              <a:ext cx="1944216" cy="2938181"/>
            </a:xfrm>
            <a:custGeom>
              <a:avLst/>
              <a:gdLst>
                <a:gd name="T0" fmla="*/ 4780703 w 1454341"/>
                <a:gd name="T1" fmla="*/ 7630010 h 2506133"/>
                <a:gd name="T2" fmla="*/ 10982703 w 1454341"/>
                <a:gd name="T3" fmla="*/ 2062163 h 2506133"/>
                <a:gd name="T4" fmla="*/ 0 w 1454341"/>
                <a:gd name="T5" fmla="*/ 0 h 2506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4341" h="2506133">
                  <a:moveTo>
                    <a:pt x="626533" y="2506133"/>
                  </a:moveTo>
                  <a:cubicBezTo>
                    <a:pt x="1085144" y="1800577"/>
                    <a:pt x="1543755" y="1095022"/>
                    <a:pt x="1439333" y="677333"/>
                  </a:cubicBezTo>
                  <a:cubicBezTo>
                    <a:pt x="1334911" y="259644"/>
                    <a:pt x="0" y="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390525"/>
            <a:ext cx="7772400" cy="73501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Cortisol</a:t>
            </a:r>
            <a:r>
              <a:rPr lang="nl-NL" sz="3200" b="1" dirty="0"/>
              <a:t> </a:t>
            </a:r>
            <a:r>
              <a:rPr lang="nl-NL" sz="3200" dirty="0" smtClean="0"/>
              <a:t>werkt overal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523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88" y="28575"/>
            <a:ext cx="9144001" cy="1143000"/>
          </a:xfrm>
        </p:spPr>
        <p:txBody>
          <a:bodyPr/>
          <a:lstStyle/>
          <a:p>
            <a:pPr eaLnBrk="1" hangingPunct="1"/>
            <a:r>
              <a:rPr lang="nl-NL" sz="32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Gluco</a:t>
            </a:r>
            <a:r>
              <a:rPr lang="nl-NL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cortico</a:t>
            </a:r>
            <a:r>
              <a:rPr lang="nl-NL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ï</a:t>
            </a:r>
            <a:r>
              <a:rPr lang="nl-NL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den</a:t>
            </a:r>
            <a:endParaRPr lang="en-US" sz="3200" i="1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Picture 5" descr="liver-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457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3" name="Straight Arrow Connector 3"/>
          <p:cNvCxnSpPr>
            <a:cxnSpLocks noChangeShapeType="1"/>
          </p:cNvCxnSpPr>
          <p:nvPr/>
        </p:nvCxnSpPr>
        <p:spPr bwMode="auto">
          <a:xfrm flipH="1">
            <a:off x="1619250" y="1052513"/>
            <a:ext cx="2160588" cy="15128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484" name="Straight Arrow Connector 82"/>
          <p:cNvCxnSpPr>
            <a:cxnSpLocks noChangeShapeType="1"/>
          </p:cNvCxnSpPr>
          <p:nvPr/>
        </p:nvCxnSpPr>
        <p:spPr bwMode="auto">
          <a:xfrm>
            <a:off x="1619250" y="4724400"/>
            <a:ext cx="1728788" cy="1225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348038" y="6237288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i="1"/>
              <a:t>Glucose</a:t>
            </a:r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87900" y="1125538"/>
            <a:ext cx="1576388" cy="4976812"/>
            <a:chOff x="4788024" y="1124744"/>
            <a:chExt cx="1575792" cy="4976936"/>
          </a:xfrm>
        </p:grpSpPr>
        <p:cxnSp>
          <p:nvCxnSpPr>
            <p:cNvPr id="20491" name="Straight Arrow Connector 83"/>
            <p:cNvCxnSpPr>
              <a:cxnSpLocks noChangeShapeType="1"/>
            </p:cNvCxnSpPr>
            <p:nvPr/>
          </p:nvCxnSpPr>
          <p:spPr bwMode="auto">
            <a:xfrm>
              <a:off x="4860032" y="1124744"/>
              <a:ext cx="1440160" cy="136815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0492" name="Straight Arrow Connector 84"/>
            <p:cNvCxnSpPr>
              <a:cxnSpLocks noChangeShapeType="1"/>
            </p:cNvCxnSpPr>
            <p:nvPr/>
          </p:nvCxnSpPr>
          <p:spPr bwMode="auto">
            <a:xfrm flipH="1">
              <a:off x="4788024" y="4941168"/>
              <a:ext cx="1575792" cy="116051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03800" y="2636838"/>
            <a:ext cx="2952750" cy="2179637"/>
            <a:chOff x="5004048" y="2636912"/>
            <a:chExt cx="2952328" cy="2179855"/>
          </a:xfrm>
        </p:grpSpPr>
        <p:pic>
          <p:nvPicPr>
            <p:cNvPr id="2048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636912"/>
              <a:ext cx="2952328" cy="21798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85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9800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nl-NL" i="1"/>
                <a:t>Intestinal GR</a:t>
              </a:r>
              <a:endParaRPr lang="en-US"/>
            </a:p>
          </p:txBody>
        </p:sp>
      </p:grp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7164388" y="6308725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Reichardt 2012</a:t>
            </a:r>
          </a:p>
        </p:txBody>
      </p:sp>
    </p:spTree>
    <p:extLst>
      <p:ext uri="{BB962C8B-B14F-4D97-AF65-F5344CB8AC3E}">
        <p14:creationId xmlns:p14="http://schemas.microsoft.com/office/powerpoint/2010/main" val="228994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783</Words>
  <Application>Microsoft Macintosh PowerPoint</Application>
  <PresentationFormat>On-screen Show (4:3)</PresentationFormat>
  <Paragraphs>194</Paragraphs>
  <Slides>38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Hoe we emotionele ervaringen goed onthouden: stress-hormonen</vt:lpstr>
      <vt:lpstr>Stress gaat over aanpassing  (met een risico…)</vt:lpstr>
      <vt:lpstr>Onderzoeksvraag:  Hoe Werkt ‘Stresshormoon’ Cortisol ?</vt:lpstr>
      <vt:lpstr>Cortisol: dag-nacht ritme en stress respons</vt:lpstr>
      <vt:lpstr>PowerPoint Presentation</vt:lpstr>
      <vt:lpstr>Stress mediatoren:  Schaap ziet Hond</vt:lpstr>
      <vt:lpstr>PowerPoint Presentation</vt:lpstr>
      <vt:lpstr>Cortisol werkt overal</vt:lpstr>
      <vt:lpstr>Glucocorticoïden</vt:lpstr>
      <vt:lpstr>Twee types receptoren (mRNA via qPCR, muizenweefsels)</vt:lpstr>
      <vt:lpstr>Mineralo and Glucocorticoid Receptoren in de hersenen</vt:lpstr>
      <vt:lpstr>Cortisol for better or for worse</vt:lpstr>
      <vt:lpstr>Langdurige effecten in ‘genezen’ Cushing’s brein</vt:lpstr>
      <vt:lpstr>Hoe werken de receptoren?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Veranderingen in genexpressie:  reactiviteit van neuronen anders</vt:lpstr>
      <vt:lpstr>‘Centrale dogma’   van genomische MR/GR-werking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 werkt op geheugen via hippocampus (bij ruimtelijk leren) </vt:lpstr>
      <vt:lpstr>Cortisol induceert het geheugen:  object-locatie-herkenningstaak</vt:lpstr>
      <vt:lpstr>Welke genen zijn verantwoordelijk?</vt:lpstr>
      <vt:lpstr>Conclusies</vt:lpstr>
      <vt:lpstr>Leerstrategie onder invloed van stress</vt:lpstr>
      <vt:lpstr>Stimulus-respons / ruimtelijke strategie in de muis</vt:lpstr>
      <vt:lpstr>Stimulus response / spatial strategy  in de mens na Trier Social Stress Test</vt:lpstr>
      <vt:lpstr>Stress verandert de relatieve activiteit van hersengebieden (kortere / lange termijn)</vt:lpstr>
      <vt:lpstr>ChIP-seq</vt:lpstr>
      <vt:lpstr>PowerPoint Presentation</vt:lpstr>
    </vt:vector>
  </TitlesOfParts>
  <Company>leiden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Dissection &amp; Selective Activation  of Stress Hormone Signaling Pathways  in the Brain. </dc:title>
  <dc:creator>Onno Meijer</dc:creator>
  <cp:lastModifiedBy>onno meijer</cp:lastModifiedBy>
  <cp:revision>79</cp:revision>
  <dcterms:created xsi:type="dcterms:W3CDTF">2013-11-14T13:49:36Z</dcterms:created>
  <dcterms:modified xsi:type="dcterms:W3CDTF">2016-01-15T11:02:36Z</dcterms:modified>
</cp:coreProperties>
</file>