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316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315" r:id="rId26"/>
    <p:sldId id="312" r:id="rId27"/>
    <p:sldId id="311" r:id="rId28"/>
    <p:sldId id="292" r:id="rId29"/>
    <p:sldId id="293" r:id="rId30"/>
    <p:sldId id="294" r:id="rId31"/>
    <p:sldId id="307" r:id="rId32"/>
    <p:sldId id="308" r:id="rId33"/>
    <p:sldId id="310" r:id="rId34"/>
    <p:sldId id="305" r:id="rId35"/>
    <p:sldId id="309" r:id="rId36"/>
    <p:sldId id="306" r:id="rId37"/>
    <p:sldId id="304" r:id="rId38"/>
    <p:sldId id="295" r:id="rId39"/>
    <p:sldId id="296" r:id="rId40"/>
    <p:sldId id="299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CD"/>
    <a:srgbClr val="668A00"/>
    <a:srgbClr val="FFFFFF"/>
    <a:srgbClr val="9BD200"/>
    <a:srgbClr val="FDDF0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14982-7540-45E1-9F9E-8A8AFEDD65FC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37DD3-EEB9-4A5A-A106-708498D9C9F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76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rgbClr val="7F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>
            <a:lvl1pPr>
              <a:defRPr>
                <a:solidFill>
                  <a:srgbClr val="F2FFCD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BD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7F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/>
          <p:cNvCxnSpPr/>
          <p:nvPr userDrawn="1"/>
        </p:nvCxnSpPr>
        <p:spPr>
          <a:xfrm>
            <a:off x="-8313" y="6237312"/>
            <a:ext cx="91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 userDrawn="1"/>
        </p:nvCxnSpPr>
        <p:spPr>
          <a:xfrm>
            <a:off x="-36000" y="3717032"/>
            <a:ext cx="91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 descr="poppetjelevedna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900608" y="332656"/>
            <a:ext cx="487339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7F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-8313" y="6237312"/>
            <a:ext cx="91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7F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-36512" y="1412776"/>
            <a:ext cx="9180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 descr="logo levedn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6237312"/>
            <a:ext cx="2304256" cy="622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7239-35EA-4499-9D55-E023465DBA63}" type="datetimeFigureOut">
              <a:rPr lang="nl-NL" smtClean="0"/>
              <a:pPr/>
              <a:t>11-1-2014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F465-4986-4813-B9C6-A83ED111AF0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23andme.com/gen101/snp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23andm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8p4ph2MAvI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labs.nl/" TargetMode="External"/><Relationship Id="rId2" Type="http://schemas.openxmlformats.org/officeDocument/2006/relationships/hyperlink" Target="http://www.levedna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7784" y="1412776"/>
            <a:ext cx="6480720" cy="1470025"/>
          </a:xfrm>
        </p:spPr>
        <p:txBody>
          <a:bodyPr/>
          <a:lstStyle/>
          <a:p>
            <a:pPr algn="l"/>
            <a:r>
              <a:rPr lang="nl-NL" b="1" dirty="0"/>
              <a:t>Gezond gedrag door een genetische </a:t>
            </a:r>
            <a:r>
              <a:rPr lang="nl-NL" b="1" dirty="0" smtClean="0"/>
              <a:t>test?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3688" y="3886200"/>
            <a:ext cx="6872808" cy="2495128"/>
          </a:xfrm>
        </p:spPr>
        <p:txBody>
          <a:bodyPr>
            <a:normAutofit fontScale="92500" lnSpcReduction="20000"/>
          </a:bodyPr>
          <a:lstStyle/>
          <a:p>
            <a:pPr algn="r"/>
            <a:endParaRPr lang="nl-NL" dirty="0" smtClean="0"/>
          </a:p>
          <a:p>
            <a:pPr algn="r"/>
            <a:r>
              <a:rPr lang="nl-NL" dirty="0" err="1" smtClean="0"/>
              <a:t>NIBI-conferentie</a:t>
            </a:r>
            <a:r>
              <a:rPr lang="nl-NL" dirty="0" smtClean="0"/>
              <a:t> 2014</a:t>
            </a:r>
          </a:p>
          <a:p>
            <a:pPr algn="r"/>
            <a:endParaRPr lang="nl-NL" dirty="0" smtClean="0"/>
          </a:p>
          <a:p>
            <a:pPr algn="r"/>
            <a:r>
              <a:rPr lang="nl-NL" dirty="0" err="1" smtClean="0"/>
              <a:t>Hienke</a:t>
            </a:r>
            <a:r>
              <a:rPr lang="nl-NL" dirty="0" smtClean="0"/>
              <a:t> </a:t>
            </a:r>
            <a:r>
              <a:rPr lang="nl-NL" dirty="0" err="1" smtClean="0"/>
              <a:t>Sminia</a:t>
            </a:r>
            <a:endParaRPr lang="nl-NL" dirty="0" smtClean="0"/>
          </a:p>
          <a:p>
            <a:pPr algn="r"/>
            <a:r>
              <a:rPr lang="nl-NL" dirty="0" smtClean="0"/>
              <a:t>Leve DNA!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 jij bitter proeven?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549" t="21563" r="10620" b="39801"/>
          <a:stretch>
            <a:fillRect/>
          </a:stretch>
        </p:blipFill>
        <p:spPr bwMode="auto">
          <a:xfrm>
            <a:off x="539552" y="1484784"/>
            <a:ext cx="7812360" cy="47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 jij bitter proeven?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Leg de strip op je tong. Wat proef je?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Smaakt heel erg bitter (bah!) </a:t>
            </a:r>
            <a:r>
              <a:rPr lang="nl-NL" dirty="0" smtClean="0">
                <a:sym typeface="Wingdings" pitchFamily="2" charset="2"/>
              </a:rPr>
              <a:t> CC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Smaakt wel bitter, maar niet extreem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CG</a:t>
            </a:r>
          </a:p>
          <a:p>
            <a:pPr>
              <a:buNone/>
            </a:pPr>
            <a:r>
              <a:rPr lang="nl-NL" dirty="0" smtClean="0"/>
              <a:t>Smaakt naar papier </a:t>
            </a:r>
            <a:r>
              <a:rPr lang="nl-NL" dirty="0" smtClean="0">
                <a:sym typeface="Wingdings" pitchFamily="2" charset="2"/>
              </a:rPr>
              <a:t> GG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Heb je nat of droog oorsmeer?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nl-NL" dirty="0" smtClean="0"/>
              <a:t>ABCC11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GTTACCTGGA GAAGACCATT ATTTCCTGCT ACCTACATTC CCAGAGTTGC TCAGCCATTT CTCAGAGGAG </a:t>
            </a:r>
          </a:p>
          <a:p>
            <a:pPr>
              <a:buNone/>
            </a:pPr>
            <a:r>
              <a:rPr lang="nl-NL" dirty="0" smtClean="0"/>
              <a:t>CTAACATGTG CTGAGCCAGG CCATGTTCTA AATGCTTTAT ATACTTATCT CATTTAATGT TACCCTATGA </a:t>
            </a:r>
          </a:p>
          <a:p>
            <a:pPr>
              <a:buNone/>
            </a:pPr>
            <a:r>
              <a:rPr lang="nl-NL" dirty="0" smtClean="0"/>
              <a:t>GGCAGCTCTC CATTTTACAT GCAAGGGTTT CCATAAGGTC TACACCTGAG GGTCCCATGG GATTCCATGG </a:t>
            </a:r>
          </a:p>
          <a:p>
            <a:pPr>
              <a:buNone/>
            </a:pPr>
            <a:r>
              <a:rPr lang="nl-NL" dirty="0" smtClean="0"/>
              <a:t>GGAAACCAAG TCGCAGAGAA TGTGACTATA TTGCTAGAAG TCACCCAGCA GCTAAGTGCC AGGGACATGG </a:t>
            </a:r>
          </a:p>
          <a:p>
            <a:pPr>
              <a:buNone/>
            </a:pPr>
            <a:r>
              <a:rPr lang="nl-NL" dirty="0" smtClean="0"/>
              <a:t>TTTGAATCCA AGCAGTGGCT ACAGGGCCAC TCCTTGGTGG TTAGCTACTC CTAACCACCA TGCTCTACTG </a:t>
            </a:r>
          </a:p>
          <a:p>
            <a:pPr>
              <a:buNone/>
            </a:pPr>
            <a:r>
              <a:rPr lang="nl-NL" dirty="0" smtClean="0"/>
              <a:t>TCCTCAAAAG GTCTTCATTT TCTAGACAGC AACTGAAAGA CAAATGCATC TCTAACTCCT GGCATGGACT </a:t>
            </a:r>
          </a:p>
          <a:p>
            <a:pPr>
              <a:buNone/>
            </a:pPr>
            <a:r>
              <a:rPr lang="nl-NL" dirty="0" smtClean="0"/>
              <a:t>TGAACATGCC CGCAGTTCCA TCGCTAAACC TCTGAAGCCT AGAGTCCCCC AAACCTCACC AAGTCTGCCA </a:t>
            </a:r>
          </a:p>
          <a:p>
            <a:pPr>
              <a:buNone/>
            </a:pPr>
            <a:r>
              <a:rPr lang="nl-NL" dirty="0" smtClean="0"/>
              <a:t>CTTACTGGCC 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nl-NL" dirty="0" smtClean="0"/>
              <a:t> GAGTACACTG GCAATGCAGA AGCAGATGCC CAGAAGTGCA TCGAAAATCA ACCTTGTTCT </a:t>
            </a:r>
          </a:p>
          <a:p>
            <a:pPr>
              <a:buNone/>
            </a:pPr>
            <a:r>
              <a:rPr lang="nl-NL" dirty="0" smtClean="0"/>
              <a:t>CTGGAACCTC AGCATCACCA GAAGCACTGA AGCTTTTTCA ATCCCTCGCC TTGAGACTTC TTCTTCCCAA </a:t>
            </a:r>
          </a:p>
          <a:p>
            <a:pPr>
              <a:buNone/>
            </a:pPr>
            <a:r>
              <a:rPr lang="nl-NL" dirty="0" smtClean="0"/>
              <a:t>AGGCGGTGAA GCCTTGAAAA GAGGATAATG GAACTGGTGG AATCTCTTTG CATGTGACAT CCAAACATCC </a:t>
            </a:r>
          </a:p>
          <a:p>
            <a:pPr>
              <a:buNone/>
            </a:pPr>
            <a:r>
              <a:rPr lang="nl-NL" dirty="0" smtClean="0"/>
              <a:t>TAGTTCTTGC TAGCCAGGAG CTTTGTTGCA GAAATTTTCA AACATAACAG AATAGAACAA TGTAGTAATC </a:t>
            </a:r>
          </a:p>
          <a:p>
            <a:pPr>
              <a:buNone/>
            </a:pPr>
            <a:r>
              <a:rPr lang="nl-NL" dirty="0" smtClean="0"/>
              <a:t>TTCTGAGTAC TCATCCCCCT TTCCAGAATC AAAAATGTTT GACATTTTTG TTTCATGTCT CTTCCCTTTG </a:t>
            </a:r>
          </a:p>
          <a:p>
            <a:pPr>
              <a:buNone/>
            </a:pPr>
            <a:r>
              <a:rPr lang="nl-NL" dirty="0" smtClean="0"/>
              <a:t>ACTTTTGTTT CCTGGAGGAT TTGAAGCAAA TCTCAGTCAT CATATCATTT TATCTCTAAA TGCTTCAGTA </a:t>
            </a:r>
          </a:p>
          <a:p>
            <a:pPr>
              <a:buNone/>
            </a:pPr>
            <a:r>
              <a:rPr lang="nl-NL" dirty="0" smtClean="0"/>
              <a:t>TATATCTCTT TCAGATAAAG TCCTTTAAAA AACCATAGCA CAGGGCCAGG CGCAGTGGCT CATGCCTGTA </a:t>
            </a:r>
          </a:p>
          <a:p>
            <a:pPr>
              <a:buNone/>
            </a:pPr>
            <a:r>
              <a:rPr lang="nl-NL" dirty="0" smtClean="0"/>
              <a:t>ATCCCAGCAC TTTGGGAGGC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Heb je nat of droog oorsmeer?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Oorsmeer is een mix van huid, haartjes, viezigheid en vetten. Die </a:t>
            </a:r>
          </a:p>
          <a:p>
            <a:pPr>
              <a:buNone/>
            </a:pPr>
            <a:r>
              <a:rPr lang="nl-NL" sz="2400" dirty="0" smtClean="0"/>
              <a:t>vetten worden door een kanaal uit cellen getransporteerd: door </a:t>
            </a:r>
          </a:p>
          <a:p>
            <a:pPr>
              <a:buNone/>
            </a:pPr>
            <a:r>
              <a:rPr lang="nl-NL" sz="2400" dirty="0" smtClean="0"/>
              <a:t>de </a:t>
            </a:r>
            <a:r>
              <a:rPr lang="en-US" sz="2400" dirty="0" smtClean="0"/>
              <a:t>ATP-binding cassette transporter sub-family C member 11, </a:t>
            </a:r>
          </a:p>
          <a:p>
            <a:pPr>
              <a:buNone/>
            </a:pPr>
            <a:r>
              <a:rPr lang="en-US" sz="2400" dirty="0" err="1" smtClean="0"/>
              <a:t>oftewel</a:t>
            </a:r>
            <a:r>
              <a:rPr lang="en-US" sz="2400" dirty="0" smtClean="0"/>
              <a:t> ABCC11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nl-NL" sz="2400" dirty="0" smtClean="0"/>
              <a:t>Nat oorsmeer </a:t>
            </a:r>
            <a:r>
              <a:rPr lang="nl-NL" sz="2400" dirty="0" smtClean="0">
                <a:sym typeface="Wingdings" pitchFamily="2" charset="2"/>
              </a:rPr>
              <a:t></a:t>
            </a:r>
            <a:r>
              <a:rPr lang="nl-NL" sz="2400" dirty="0" smtClean="0"/>
              <a:t> CC en CT</a:t>
            </a:r>
          </a:p>
          <a:p>
            <a:pPr>
              <a:buNone/>
            </a:pPr>
            <a:r>
              <a:rPr lang="nl-NL" sz="2400" dirty="0" smtClean="0"/>
              <a:t>Droog oorsmeer </a:t>
            </a:r>
            <a:r>
              <a:rPr lang="nl-NL" sz="2400" dirty="0" smtClean="0">
                <a:sym typeface="Wingdings" pitchFamily="2" charset="2"/>
              </a:rPr>
              <a:t></a:t>
            </a:r>
            <a:r>
              <a:rPr lang="nl-NL" sz="2400" dirty="0" smtClean="0"/>
              <a:t> TT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</p:txBody>
      </p:sp>
      <p:pic>
        <p:nvPicPr>
          <p:cNvPr id="2050" name="Picture 2" descr="File:Msba.jpg"/>
          <p:cNvPicPr>
            <a:picLocks noChangeAspect="1" noChangeArrowheads="1"/>
          </p:cNvPicPr>
          <p:nvPr/>
        </p:nvPicPr>
        <p:blipFill>
          <a:blip r:embed="rId2" cstate="print"/>
          <a:srcRect t="5852"/>
          <a:stretch>
            <a:fillRect/>
          </a:stretch>
        </p:blipFill>
        <p:spPr bwMode="auto">
          <a:xfrm>
            <a:off x="2843808" y="2924944"/>
            <a:ext cx="5459760" cy="194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 je niezen bij fel licht?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SNP: rs10427255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TTAGTTTTCT GAGAATAATG GCTTCCAGCT CTATCCATGT CCCTGCAAAG TATGTGATCT TGTTCCTTTT</a:t>
            </a:r>
          </a:p>
          <a:p>
            <a:pPr>
              <a:buNone/>
            </a:pPr>
            <a:r>
              <a:rPr lang="nl-NL" dirty="0" smtClean="0"/>
              <a:t>CATGGCTGCA TAGTATTCCA TGGTGTATAC GTACCACATT TTCTTTACCC AGCCTATTAT TGATGGGTAT </a:t>
            </a:r>
          </a:p>
          <a:p>
            <a:pPr>
              <a:buNone/>
            </a:pPr>
            <a:r>
              <a:rPr lang="nl-NL" dirty="0" smtClean="0"/>
              <a:t>TTGGGTTGTT TCCATGTCTT TGCTACTGTG AATAGTGTTG CAATGAACAT ATGCATGCAT GTATTTAACT </a:t>
            </a:r>
          </a:p>
          <a:p>
            <a:pPr>
              <a:buNone/>
            </a:pPr>
            <a:r>
              <a:rPr lang="nl-NL" dirty="0" smtClean="0"/>
              <a:t>TTGATATGCA TAGGAATAAT GTAGAGACCATTATTGTGCA GGTCTGCGAT TGATTCTTCA TTTCTAACAT </a:t>
            </a:r>
          </a:p>
          <a:p>
            <a:pPr>
              <a:buNone/>
            </a:pPr>
            <a:r>
              <a:rPr lang="nl-NL" dirty="0" smtClean="0"/>
              <a:t>GCTTCTGTGA GGGTGATGCT GCCTGTCAGC AGACCATTCT TTGTGTAGAA AGATTGTACA CAGGTTAACA </a:t>
            </a:r>
          </a:p>
          <a:p>
            <a:pPr>
              <a:buNone/>
            </a:pPr>
            <a:r>
              <a:rPr lang="nl-NL" dirty="0" smtClean="0"/>
              <a:t>AAAAAAAACA GTAATTGAAA GAATAATTCC ATGTGTCAAT AGATCAATAG AACAGAATGG AGTGATGAAA </a:t>
            </a:r>
          </a:p>
          <a:p>
            <a:pPr>
              <a:buNone/>
            </a:pPr>
            <a:r>
              <a:rPr lang="nl-NL" dirty="0" smtClean="0"/>
              <a:t>AAGGGGTCCT AATATAATGA GAACTTAGTA AATAATAAAG GTAGATATTT TCATCAATGA GGAAAGAAGG </a:t>
            </a:r>
          </a:p>
          <a:p>
            <a:pPr>
              <a:buNone/>
            </a:pPr>
            <a:r>
              <a:rPr lang="nl-NL" dirty="0" smtClean="0"/>
              <a:t>ATTTAGCCCA </a:t>
            </a:r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nl-NL" dirty="0" smtClean="0"/>
              <a:t> CATTAGTGTT GAGGAAATGG ATCAGATCTT TGATGCAAAG AATATCATCT TCCTCTTTCA </a:t>
            </a:r>
          </a:p>
          <a:p>
            <a:pPr>
              <a:buNone/>
            </a:pPr>
            <a:r>
              <a:rPr lang="nl-NL" dirty="0" smtClean="0"/>
              <a:t>CATCAATACT AAAGTCATTG CCAGGCATAT TGCAAAATCT TGTGTAAAGT TCAATACTAT AAAAAAGTCA </a:t>
            </a:r>
          </a:p>
          <a:p>
            <a:pPr>
              <a:buNone/>
            </a:pPr>
            <a:r>
              <a:rPr lang="nl-NL" dirty="0" smtClean="0"/>
              <a:t>AAGCATAAAA CTATAAAATA AGCATAAACT CAGAATGGGG CGTAATTTAA AGTATAAAAC AAAGGCAAAA </a:t>
            </a:r>
          </a:p>
          <a:p>
            <a:pPr>
              <a:buNone/>
            </a:pPr>
            <a:r>
              <a:rPr lang="nl-NL" dirty="0" smtClean="0"/>
              <a:t>CTACAAAGGA TAACAATTGA TATATCTGAC AAAATACACA TAAACTTTTT TATGTTAAAA TAATTGTGAG </a:t>
            </a:r>
          </a:p>
          <a:p>
            <a:pPr>
              <a:buNone/>
            </a:pPr>
            <a:r>
              <a:rPr lang="nl-NL" dirty="0" smtClean="0"/>
              <a:t>GTAAATAAGT TATGAACATA TTTACAGAGT GTAACATTTC TAGTAAAAAA TTGATTATTG AAAGTTTCTA </a:t>
            </a:r>
          </a:p>
          <a:p>
            <a:pPr>
              <a:buNone/>
            </a:pPr>
            <a:r>
              <a:rPr lang="nl-NL" dirty="0" smtClean="0"/>
              <a:t>TCATATGACT CAGTAATTCT ACTTATTTTA GCAAAATATT CCAAGATGTG TATAAAGGTA TTTTCATATA </a:t>
            </a:r>
          </a:p>
          <a:p>
            <a:pPr>
              <a:buNone/>
            </a:pPr>
            <a:r>
              <a:rPr lang="nl-NL" dirty="0" smtClean="0"/>
              <a:t>GATATGAACC ATAGCATAAA TGAGTATATT AAAAACAGAA AATATCCAAA TTAAATAATT GGGAATGAGC </a:t>
            </a:r>
          </a:p>
          <a:p>
            <a:pPr>
              <a:buNone/>
            </a:pPr>
            <a:r>
              <a:rPr lang="nl-NL" dirty="0" smtClean="0"/>
              <a:t>TAAAATGTCT AGACTGTGAA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Moet je niezen bij fel licht?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‘</a:t>
            </a:r>
            <a:r>
              <a:rPr lang="nl-NL" sz="2400" dirty="0" err="1" smtClean="0"/>
              <a:t>Photic</a:t>
            </a:r>
            <a:r>
              <a:rPr lang="nl-NL" sz="2400" dirty="0" smtClean="0"/>
              <a:t> </a:t>
            </a:r>
            <a:r>
              <a:rPr lang="nl-NL" sz="2400" dirty="0" err="1" smtClean="0"/>
              <a:t>sneeze</a:t>
            </a:r>
            <a:r>
              <a:rPr lang="nl-NL" sz="2400" dirty="0" smtClean="0"/>
              <a:t> reflex’ of het ‘ACHOO syndroom’ is de neiging om </a:t>
            </a:r>
          </a:p>
          <a:p>
            <a:pPr>
              <a:buNone/>
            </a:pPr>
            <a:r>
              <a:rPr lang="nl-NL" sz="2400" dirty="0" smtClean="0"/>
              <a:t>te niezen wanneer je vanuit een donkere ruimte in fel (zon)licht </a:t>
            </a:r>
          </a:p>
          <a:p>
            <a:pPr>
              <a:buNone/>
            </a:pPr>
            <a:r>
              <a:rPr lang="nl-NL" sz="2400" dirty="0" smtClean="0"/>
              <a:t>komt. </a:t>
            </a:r>
          </a:p>
          <a:p>
            <a:pPr>
              <a:buNone/>
            </a:pPr>
            <a:r>
              <a:rPr lang="nl-NL" sz="2400" dirty="0" smtClean="0"/>
              <a:t>Oorzaak is onbekend.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Iedere C geeft een verhoging in kans dat je ACHOO hebt: </a:t>
            </a:r>
          </a:p>
          <a:p>
            <a:pPr>
              <a:buNone/>
            </a:pPr>
            <a:r>
              <a:rPr lang="nl-NL" sz="2400" dirty="0" smtClean="0"/>
              <a:t>Waarschijnlijk wel niezen bij fel licht </a:t>
            </a:r>
            <a:r>
              <a:rPr lang="nl-NL" sz="2400" dirty="0" smtClean="0">
                <a:sym typeface="Wingdings" pitchFamily="2" charset="2"/>
              </a:rPr>
              <a:t></a:t>
            </a:r>
            <a:r>
              <a:rPr lang="nl-NL" sz="2400" dirty="0" smtClean="0"/>
              <a:t> CC</a:t>
            </a:r>
          </a:p>
          <a:p>
            <a:pPr>
              <a:buNone/>
            </a:pPr>
            <a:r>
              <a:rPr lang="nl-NL" sz="2400" dirty="0" smtClean="0"/>
              <a:t>Verhoging van 1.3 op niezen bij fel licht </a:t>
            </a:r>
            <a:r>
              <a:rPr lang="nl-NL" sz="2400" dirty="0" smtClean="0">
                <a:sym typeface="Wingdings" pitchFamily="2" charset="2"/>
              </a:rPr>
              <a:t></a:t>
            </a:r>
            <a:r>
              <a:rPr lang="nl-NL" sz="2400" dirty="0" smtClean="0"/>
              <a:t> CT</a:t>
            </a:r>
          </a:p>
          <a:p>
            <a:pPr>
              <a:buNone/>
            </a:pPr>
            <a:r>
              <a:rPr lang="nl-NL" sz="2400" dirty="0" smtClean="0"/>
              <a:t>Waarschijnlijk niet niezen bij fel licht </a:t>
            </a:r>
            <a:r>
              <a:rPr lang="nl-NL" sz="2400" dirty="0" smtClean="0">
                <a:sym typeface="Wingdings" pitchFamily="2" charset="2"/>
              </a:rPr>
              <a:t></a:t>
            </a:r>
            <a:r>
              <a:rPr lang="nl-NL" sz="2400" dirty="0" smtClean="0"/>
              <a:t> 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3275856" y="2060848"/>
            <a:ext cx="2592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1200" b="1" dirty="0" smtClean="0">
                <a:solidFill>
                  <a:schemeClr val="bg1">
                    <a:lumMod val="85000"/>
                  </a:schemeClr>
                </a:solidFill>
              </a:rPr>
              <a:t>cctttctgcactgggtggcaaccaggtctttagattagccaactagagaagagaagtagaatagccaattagagaag</a:t>
            </a:r>
            <a:r>
              <a:rPr lang="nl-N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nl-NL" sz="1200" b="1" dirty="0" smtClean="0">
                <a:solidFill>
                  <a:schemeClr val="bg1">
                    <a:lumMod val="85000"/>
                  </a:schemeClr>
                </a:solidFill>
              </a:rPr>
              <a:t>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</a:t>
            </a:r>
            <a:r>
              <a:rPr lang="nl-N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nl-NL" sz="1200" b="1" dirty="0" smtClean="0">
                <a:solidFill>
                  <a:schemeClr val="bg1">
                    <a:lumMod val="85000"/>
                  </a:schemeClr>
                </a:solidFill>
              </a:rPr>
              <a:t>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</a:t>
            </a:r>
            <a:r>
              <a:rPr lang="nl-N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</a:t>
            </a:r>
            <a:r>
              <a:rPr lang="nl-NL" sz="1200" b="1" dirty="0" smtClean="0">
                <a:solidFill>
                  <a:schemeClr val="bg1">
                    <a:lumMod val="85000"/>
                  </a:schemeClr>
                </a:solidFill>
              </a:rPr>
              <a:t>gtttcttctgggatgctgactgtctccctgggaaggcacatgaggacaatgaaggtctataccagaaactctcgtgacc</a:t>
            </a:r>
            <a:r>
              <a:rPr lang="nl-NL" sz="1200" b="1" dirty="0" err="1" smtClean="0">
                <a:solidFill>
                  <a:schemeClr val="bg1">
                    <a:lumMod val="85000"/>
                  </a:schemeClr>
                </a:solidFill>
              </a:rPr>
              <a:t>ccagcctggaggcccacattaaagccctcaagtctcttgtct</a:t>
            </a:r>
            <a:endParaRPr lang="nl-NL" sz="12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NL" dirty="0" smtClean="0"/>
              <a:t>Single </a:t>
            </a:r>
            <a:r>
              <a:rPr lang="nl-NL" dirty="0" err="1" smtClean="0"/>
              <a:t>Nucleotide</a:t>
            </a:r>
            <a:r>
              <a:rPr lang="nl-NL" dirty="0" smtClean="0"/>
              <a:t> </a:t>
            </a:r>
            <a:r>
              <a:rPr lang="nl-NL" dirty="0" err="1" smtClean="0"/>
              <a:t>Polymorphism</a:t>
            </a:r>
            <a:endParaRPr lang="nl-NL" dirty="0"/>
          </a:p>
          <a:p>
            <a:pPr algn="ctr">
              <a:buNone/>
            </a:pPr>
            <a:endParaRPr lang="nl-NL" dirty="0" smtClean="0"/>
          </a:p>
        </p:txBody>
      </p:sp>
      <p:pic>
        <p:nvPicPr>
          <p:cNvPr id="29698" name="Picture 2" descr="http://www.marketresponse.nl/wp-content/uploads/2013/06/groep-men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857500" cy="2857500"/>
          </a:xfrm>
          <a:prstGeom prst="rect">
            <a:avLst/>
          </a:prstGeom>
          <a:noFill/>
        </p:spPr>
      </p:pic>
      <p:pic>
        <p:nvPicPr>
          <p:cNvPr id="29702" name="Picture 6" descr="http://health.mo.gov/training/epi/Images/Rates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470" y="2564904"/>
            <a:ext cx="2919002" cy="2380110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539552" y="515719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Kunnen wel </a:t>
            </a:r>
          </a:p>
          <a:p>
            <a:pPr algn="ctr"/>
            <a:r>
              <a:rPr lang="nl-NL" dirty="0" err="1" smtClean="0"/>
              <a:t>asperge-metabolieten</a:t>
            </a:r>
            <a:r>
              <a:rPr lang="nl-NL" dirty="0" smtClean="0"/>
              <a:t> ruiken in urine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084168" y="5158091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Kunnen geen </a:t>
            </a:r>
          </a:p>
          <a:p>
            <a:pPr algn="ctr"/>
            <a:r>
              <a:rPr lang="nl-NL" dirty="0" err="1" smtClean="0"/>
              <a:t>asperge-metabolieten</a:t>
            </a:r>
            <a:r>
              <a:rPr lang="nl-NL" dirty="0" smtClean="0"/>
              <a:t> ruiken in urine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275856" y="285293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Zijn er significante correlaties tussen een variatie in het DNA en de eigenschap ‘kunnen ruiken van </a:t>
            </a:r>
            <a:r>
              <a:rPr lang="nl-NL" dirty="0" err="1" smtClean="0"/>
              <a:t>asperge-metabolieten</a:t>
            </a:r>
            <a:r>
              <a:rPr lang="nl-NL" dirty="0" smtClean="0"/>
              <a:t>’?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3275856" y="5949280"/>
            <a:ext cx="2634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https://www.23andme.com/gen101/snps/</a:t>
            </a:r>
            <a:endParaRPr lang="nl-NL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rgbClr val="F2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44887" t="16100" r="44876" b="69467"/>
          <a:stretch>
            <a:fillRect/>
          </a:stretch>
        </p:blipFill>
        <p:spPr bwMode="auto">
          <a:xfrm>
            <a:off x="6876256" y="4437112"/>
            <a:ext cx="187220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Genetische testen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Commerciële </a:t>
            </a:r>
            <a:r>
              <a:rPr lang="nl-NL" dirty="0" smtClean="0"/>
              <a:t>SNP-testen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018" t="21000" r="24007" b="39801"/>
          <a:stretch>
            <a:fillRect/>
          </a:stretch>
        </p:blipFill>
        <p:spPr bwMode="auto">
          <a:xfrm>
            <a:off x="179512" y="2204864"/>
            <a:ext cx="39038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5593" t="8400" r="25976" b="48201"/>
          <a:stretch>
            <a:fillRect/>
          </a:stretch>
        </p:blipFill>
        <p:spPr bwMode="auto">
          <a:xfrm>
            <a:off x="4499992" y="2204864"/>
            <a:ext cx="3816424" cy="192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1787" t="65080" r="27677" b="20105"/>
          <a:stretch>
            <a:fillRect/>
          </a:stretch>
        </p:blipFill>
        <p:spPr bwMode="auto">
          <a:xfrm>
            <a:off x="6372200" y="1700808"/>
            <a:ext cx="24842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5000" t="8001" r="59970" b="82569"/>
          <a:stretch>
            <a:fillRect/>
          </a:stretch>
        </p:blipFill>
        <p:spPr bwMode="auto">
          <a:xfrm>
            <a:off x="4499991" y="4437112"/>
            <a:ext cx="2244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5594" t="65099" r="37001" b="27901"/>
          <a:stretch>
            <a:fillRect/>
          </a:stretch>
        </p:blipFill>
        <p:spPr bwMode="auto">
          <a:xfrm>
            <a:off x="4499992" y="5301208"/>
            <a:ext cx="4032448" cy="42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4499992" y="56612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$169</a:t>
            </a:r>
            <a:endParaRPr lang="nl-N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27950" t="9401" r="23619" b="36000"/>
          <a:stretch>
            <a:fillRect/>
          </a:stretch>
        </p:blipFill>
        <p:spPr bwMode="auto">
          <a:xfrm>
            <a:off x="148275" y="4005064"/>
            <a:ext cx="4207701" cy="266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80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SNP-test</a:t>
            </a:r>
            <a:endParaRPr lang="nl-NL" dirty="0"/>
          </a:p>
        </p:txBody>
      </p:sp>
      <p:pic>
        <p:nvPicPr>
          <p:cNvPr id="15362" name="Picture 2" descr="http://singularityweblog.zippykid.netdna-cdn.com/wp-content/uploads/2013/11/23andMe-DNA-Test-Process1.jpg"/>
          <p:cNvPicPr>
            <a:picLocks noChangeAspect="1" noChangeArrowheads="1"/>
          </p:cNvPicPr>
          <p:nvPr/>
        </p:nvPicPr>
        <p:blipFill>
          <a:blip r:embed="rId2" cstate="print"/>
          <a:srcRect t="14300"/>
          <a:stretch>
            <a:fillRect/>
          </a:stretch>
        </p:blipFill>
        <p:spPr bwMode="auto">
          <a:xfrm>
            <a:off x="0" y="2132856"/>
            <a:ext cx="9144000" cy="3020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SNP-test</a:t>
            </a:r>
            <a:endParaRPr lang="nl-NL" dirty="0"/>
          </a:p>
        </p:txBody>
      </p:sp>
      <p:pic>
        <p:nvPicPr>
          <p:cNvPr id="15362" name="Picture 2" descr="http://singularityweblog.zippykid.netdna-cdn.com/wp-content/uploads/2013/11/23andMe-DNA-Test-Process1.jpg"/>
          <p:cNvPicPr>
            <a:picLocks noChangeAspect="1" noChangeArrowheads="1"/>
          </p:cNvPicPr>
          <p:nvPr/>
        </p:nvPicPr>
        <p:blipFill>
          <a:blip r:embed="rId2" cstate="print"/>
          <a:srcRect t="14300"/>
          <a:stretch>
            <a:fillRect/>
          </a:stretch>
        </p:blipFill>
        <p:spPr bwMode="auto">
          <a:xfrm>
            <a:off x="0" y="2132856"/>
            <a:ext cx="9144000" cy="3020779"/>
          </a:xfrm>
          <a:prstGeom prst="rect">
            <a:avLst/>
          </a:prstGeom>
          <a:noFill/>
        </p:spPr>
      </p:pic>
      <p:pic>
        <p:nvPicPr>
          <p:cNvPr id="4" name="Picture 2" descr="BeadChi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16" r="26264"/>
          <a:stretch>
            <a:fillRect/>
          </a:stretch>
        </p:blipFill>
        <p:spPr bwMode="auto">
          <a:xfrm>
            <a:off x="5868144" y="2996952"/>
            <a:ext cx="1008111" cy="2266951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0" y="64440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Illumina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OmniExpress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Plus,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analyseert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ongeveer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1,000,000 SNPs over het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hele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genooom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034" name="Picture 2" descr="http://biomed.lu.lv/files/images/2011/9/1/bmc_426-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4872454" cy="3246538"/>
          </a:xfrm>
          <a:prstGeom prst="rect">
            <a:avLst/>
          </a:prstGeom>
          <a:noFill/>
        </p:spPr>
      </p:pic>
      <p:sp>
        <p:nvSpPr>
          <p:cNvPr id="7" name="Gebogen pijl 6"/>
          <p:cNvSpPr/>
          <p:nvPr/>
        </p:nvSpPr>
        <p:spPr>
          <a:xfrm rot="12576323">
            <a:off x="3672396" y="4042620"/>
            <a:ext cx="2411834" cy="1368152"/>
          </a:xfrm>
          <a:prstGeom prst="bentArrow">
            <a:avLst>
              <a:gd name="adj1" fmla="val 19260"/>
              <a:gd name="adj2" fmla="val 25762"/>
              <a:gd name="adj3" fmla="val 27628"/>
              <a:gd name="adj4" fmla="val 87500"/>
            </a:avLst>
          </a:prstGeom>
          <a:solidFill>
            <a:srgbClr val="A5C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de workshop: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Genetische testen: je kunt er niet om heen!</a:t>
            </a:r>
          </a:p>
          <a:p>
            <a:pPr algn="ctr">
              <a:buNone/>
            </a:pP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(dus bereidt u en uw leerlingen voor)</a:t>
            </a:r>
          </a:p>
          <a:p>
            <a:pPr algn="ctr">
              <a:buNone/>
            </a:pPr>
            <a:endParaRPr lang="nl-NL" dirty="0" smtClean="0">
              <a:solidFill>
                <a:srgbClr val="668A00"/>
              </a:solidFill>
            </a:endParaRPr>
          </a:p>
          <a:p>
            <a:pPr algn="ctr">
              <a:buNone/>
            </a:pPr>
            <a:r>
              <a:rPr lang="nl-NL" dirty="0" smtClean="0">
                <a:solidFill>
                  <a:srgbClr val="668A00"/>
                </a:solidFill>
              </a:rPr>
              <a:t>DNA als biologische streepjescode</a:t>
            </a:r>
          </a:p>
          <a:p>
            <a:pPr algn="ctr">
              <a:buNone/>
            </a:pPr>
            <a:r>
              <a:rPr lang="nl-NL" dirty="0" err="1" smtClean="0">
                <a:solidFill>
                  <a:srgbClr val="668A00"/>
                </a:solidFill>
              </a:rPr>
              <a:t>SNPs</a:t>
            </a:r>
            <a:r>
              <a:rPr lang="nl-NL" dirty="0" smtClean="0">
                <a:solidFill>
                  <a:srgbClr val="668A00"/>
                </a:solidFill>
              </a:rPr>
              <a:t> en </a:t>
            </a:r>
            <a:r>
              <a:rPr lang="nl-NL" dirty="0" err="1" smtClean="0">
                <a:solidFill>
                  <a:srgbClr val="668A00"/>
                </a:solidFill>
              </a:rPr>
              <a:t>SNP-testen</a:t>
            </a:r>
            <a:endParaRPr lang="nl-NL" dirty="0" smtClean="0">
              <a:solidFill>
                <a:srgbClr val="668A00"/>
              </a:solidFill>
            </a:endParaRPr>
          </a:p>
          <a:p>
            <a:pPr algn="ctr">
              <a:buNone/>
            </a:pPr>
            <a:r>
              <a:rPr lang="nl-NL" dirty="0" err="1" smtClean="0">
                <a:solidFill>
                  <a:srgbClr val="668A00"/>
                </a:solidFill>
              </a:rPr>
              <a:t>Next</a:t>
            </a:r>
            <a:r>
              <a:rPr lang="nl-NL" dirty="0" smtClean="0">
                <a:solidFill>
                  <a:srgbClr val="668A00"/>
                </a:solidFill>
              </a:rPr>
              <a:t> </a:t>
            </a:r>
            <a:r>
              <a:rPr lang="nl-NL" dirty="0" err="1" smtClean="0">
                <a:solidFill>
                  <a:srgbClr val="668A00"/>
                </a:solidFill>
              </a:rPr>
              <a:t>Generation</a:t>
            </a:r>
            <a:r>
              <a:rPr lang="nl-NL" dirty="0" smtClean="0">
                <a:solidFill>
                  <a:srgbClr val="668A00"/>
                </a:solidFill>
              </a:rPr>
              <a:t> </a:t>
            </a:r>
            <a:r>
              <a:rPr lang="nl-NL" dirty="0" err="1" smtClean="0">
                <a:solidFill>
                  <a:srgbClr val="668A00"/>
                </a:solidFill>
              </a:rPr>
              <a:t>Sequencing</a:t>
            </a:r>
            <a:endParaRPr lang="nl-NL" dirty="0" smtClean="0">
              <a:solidFill>
                <a:srgbClr val="668A00"/>
              </a:solidFill>
            </a:endParaRPr>
          </a:p>
          <a:p>
            <a:pPr algn="ctr">
              <a:buNone/>
            </a:pPr>
            <a:r>
              <a:rPr lang="nl-NL" dirty="0" smtClean="0">
                <a:solidFill>
                  <a:srgbClr val="668A00"/>
                </a:solidFill>
              </a:rPr>
              <a:t>Nu en de toekomst</a:t>
            </a:r>
          </a:p>
          <a:p>
            <a:pPr algn="ctr">
              <a:buNone/>
            </a:pPr>
            <a:endParaRPr lang="nl-NL" dirty="0" smtClean="0"/>
          </a:p>
          <a:p>
            <a:pPr algn="ctr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rgbClr val="F2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Techniek achter </a:t>
            </a:r>
            <a:r>
              <a:rPr lang="nl-NL" dirty="0" err="1" smtClean="0"/>
              <a:t>SNP-test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816" y="1423317"/>
            <a:ext cx="8229600" cy="3301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000" dirty="0" err="1" smtClean="0"/>
              <a:t>BeadChip</a:t>
            </a:r>
            <a:r>
              <a:rPr lang="nl-NL" sz="2000" dirty="0" smtClean="0"/>
              <a:t>: </a:t>
            </a:r>
            <a:endParaRPr lang="nl-NL" sz="2000" dirty="0"/>
          </a:p>
        </p:txBody>
      </p:sp>
      <p:pic>
        <p:nvPicPr>
          <p:cNvPr id="4098" name="Picture 2" descr="BeadChi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16" r="26264"/>
          <a:stretch>
            <a:fillRect/>
          </a:stretch>
        </p:blipFill>
        <p:spPr bwMode="auto">
          <a:xfrm rot="5400000">
            <a:off x="736924" y="999380"/>
            <a:ext cx="1008111" cy="2266951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l="43900" t="40983" r="36413" b="38130"/>
          <a:stretch>
            <a:fillRect/>
          </a:stretch>
        </p:blipFill>
        <p:spPr bwMode="auto">
          <a:xfrm>
            <a:off x="35496" y="3645024"/>
            <a:ext cx="44644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l="31893" t="31127" r="33064" b="28867"/>
          <a:stretch>
            <a:fillRect/>
          </a:stretch>
        </p:blipFill>
        <p:spPr bwMode="auto">
          <a:xfrm>
            <a:off x="4572000" y="3501008"/>
            <a:ext cx="4419801" cy="283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887608" y="430816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</a:t>
            </a:r>
            <a:endParaRPr lang="nl-NL" sz="1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83768" y="429309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</a:t>
            </a:r>
            <a:endParaRPr lang="nl-NL" sz="1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531288" y="4303144"/>
            <a:ext cx="144016" cy="144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489424" y="425625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endParaRPr lang="nl-N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963336" y="4293096"/>
            <a:ext cx="144016" cy="144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6876256" y="4236160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endParaRPr lang="nl-NL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139952" y="1519624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err="1" smtClean="0"/>
              <a:t>Genomisch</a:t>
            </a:r>
            <a:r>
              <a:rPr lang="nl-NL" dirty="0" smtClean="0"/>
              <a:t> DNA toevoegen: </a:t>
            </a:r>
            <a:br>
              <a:rPr lang="nl-NL" dirty="0" smtClean="0"/>
            </a:br>
            <a:r>
              <a:rPr lang="nl-NL" dirty="0" smtClean="0"/>
              <a:t>bindt aan </a:t>
            </a:r>
            <a:r>
              <a:rPr lang="nl-NL" dirty="0" err="1" smtClean="0"/>
              <a:t>probe</a:t>
            </a:r>
            <a:r>
              <a:rPr lang="nl-NL" dirty="0" smtClean="0"/>
              <a:t> op de </a:t>
            </a:r>
            <a:r>
              <a:rPr lang="nl-NL" dirty="0" err="1" smtClean="0"/>
              <a:t>bead</a:t>
            </a: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err="1" smtClean="0"/>
              <a:t>Nucleotides</a:t>
            </a:r>
            <a:r>
              <a:rPr lang="nl-NL" dirty="0" smtClean="0"/>
              <a:t> met fluorescente </a:t>
            </a:r>
            <a:r>
              <a:rPr lang="nl-NL" dirty="0" err="1" smtClean="0"/>
              <a:t>probe</a:t>
            </a:r>
            <a:r>
              <a:rPr lang="nl-NL" dirty="0" smtClean="0"/>
              <a:t> toevoegen</a:t>
            </a:r>
          </a:p>
          <a:p>
            <a:pPr marL="342900" indent="-342900">
              <a:buAutoNum type="arabicPeriod"/>
            </a:pPr>
            <a:r>
              <a:rPr lang="nl-NL" dirty="0" err="1" smtClean="0"/>
              <a:t>Genomisch</a:t>
            </a:r>
            <a:r>
              <a:rPr lang="nl-NL" dirty="0" smtClean="0"/>
              <a:t> DNA wegwassen en chip fixeren</a:t>
            </a:r>
          </a:p>
          <a:p>
            <a:pPr marL="342900" indent="-342900">
              <a:buAutoNum type="arabicPeriod"/>
            </a:pPr>
            <a:r>
              <a:rPr lang="nl-NL" dirty="0" smtClean="0"/>
              <a:t>Kleurcode analyseren</a:t>
            </a:r>
            <a:endParaRPr lang="nl-NL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1" t="46900" r="56295" b="13901"/>
          <a:stretch>
            <a:fillRect/>
          </a:stretch>
        </p:blipFill>
        <p:spPr bwMode="auto">
          <a:xfrm>
            <a:off x="1691680" y="2132856"/>
            <a:ext cx="2808312" cy="170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Rechte verbindingslijn 16"/>
          <p:cNvCxnSpPr/>
          <p:nvPr/>
        </p:nvCxnSpPr>
        <p:spPr>
          <a:xfrm flipH="1" flipV="1">
            <a:off x="1331640" y="2276872"/>
            <a:ext cx="414464" cy="6112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H="1">
            <a:off x="1331640" y="2132856"/>
            <a:ext cx="432048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 flipV="1">
            <a:off x="2267744" y="2780928"/>
            <a:ext cx="414464" cy="5392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H="1">
            <a:off x="2267744" y="2564904"/>
            <a:ext cx="432048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flipH="1" flipV="1">
            <a:off x="3131840" y="3212976"/>
            <a:ext cx="432048" cy="5672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 flipH="1">
            <a:off x="3059832" y="3025000"/>
            <a:ext cx="521640" cy="439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SNP-test</a:t>
            </a:r>
            <a:endParaRPr lang="nl-NL" dirty="0"/>
          </a:p>
        </p:txBody>
      </p:sp>
      <p:pic>
        <p:nvPicPr>
          <p:cNvPr id="16385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652" t="11131" r="23478" b="41874"/>
          <a:stretch>
            <a:fillRect/>
          </a:stretch>
        </p:blipFill>
        <p:spPr bwMode="auto">
          <a:xfrm>
            <a:off x="755576" y="1556792"/>
            <a:ext cx="76328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467544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9900"/>
                </a:solidFill>
                <a:sym typeface="Wingdings" pitchFamily="2" charset="2"/>
              </a:rPr>
              <a:t> </a:t>
            </a:r>
            <a:r>
              <a:rPr lang="nl-NL" dirty="0" smtClean="0">
                <a:solidFill>
                  <a:srgbClr val="009900"/>
                </a:solidFill>
              </a:rPr>
              <a:t>Lesmateriaal wordt verwacht medio juni 2014, te vinden op </a:t>
            </a:r>
            <a:r>
              <a:rPr lang="nl-NL" dirty="0" err="1" smtClean="0">
                <a:solidFill>
                  <a:srgbClr val="009900"/>
                </a:solidFill>
              </a:rPr>
              <a:t>www.levedna.nl</a:t>
            </a:r>
            <a:endParaRPr lang="nl-NL" dirty="0">
              <a:solidFill>
                <a:srgbClr val="0099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53732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22-11-2013 FDA stuurt waarschuwingsbrief: geen gezondheidstest en medische adviezen meer 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1.ytimg.com/vi/CpVS0qAVRV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447362" cy="3626641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1043608" y="57332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9900"/>
                </a:solidFill>
              </a:rPr>
              <a:t>http://www.sciencepalooza.nl/</a:t>
            </a:r>
            <a:endParaRPr lang="nl-NL" dirty="0">
              <a:solidFill>
                <a:srgbClr val="0099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err="1" smtClean="0"/>
              <a:t>SNP-test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043608" y="162880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9900"/>
                </a:solidFill>
                <a:sym typeface="Wingdings" pitchFamily="2" charset="2"/>
              </a:rPr>
              <a:t>Terry</a:t>
            </a:r>
            <a:r>
              <a:rPr lang="nl-NL" dirty="0" smtClean="0">
                <a:solidFill>
                  <a:srgbClr val="009900"/>
                </a:solidFill>
                <a:sym typeface="Wingdings" pitchFamily="2" charset="2"/>
              </a:rPr>
              <a:t> Vrijenhoek – </a:t>
            </a:r>
            <a:r>
              <a:rPr lang="nl-NL" sz="1600" dirty="0" smtClean="0">
                <a:solidFill>
                  <a:srgbClr val="009900"/>
                </a:solidFill>
              </a:rPr>
              <a:t>Program manager bij Centre </a:t>
            </a:r>
            <a:r>
              <a:rPr lang="nl-NL" sz="1600" dirty="0" err="1" smtClean="0">
                <a:solidFill>
                  <a:srgbClr val="009900"/>
                </a:solidFill>
              </a:rPr>
              <a:t>for</a:t>
            </a:r>
            <a:r>
              <a:rPr lang="nl-NL" sz="1600" dirty="0" smtClean="0">
                <a:solidFill>
                  <a:srgbClr val="009900"/>
                </a:solidFill>
              </a:rPr>
              <a:t> </a:t>
            </a:r>
            <a:r>
              <a:rPr lang="nl-NL" sz="1600" dirty="0" err="1" smtClean="0">
                <a:solidFill>
                  <a:srgbClr val="009900"/>
                </a:solidFill>
              </a:rPr>
              <a:t>Personalised</a:t>
            </a:r>
            <a:r>
              <a:rPr lang="nl-NL" sz="1600" dirty="0" smtClean="0">
                <a:solidFill>
                  <a:srgbClr val="009900"/>
                </a:solidFill>
              </a:rPr>
              <a:t> Genome </a:t>
            </a:r>
            <a:r>
              <a:rPr lang="nl-NL" sz="1600" dirty="0" err="1" smtClean="0">
                <a:solidFill>
                  <a:srgbClr val="009900"/>
                </a:solidFill>
              </a:rPr>
              <a:t>Diagnostics</a:t>
            </a:r>
            <a:endParaRPr lang="nl-NL" dirty="0" smtClean="0">
              <a:solidFill>
                <a:srgbClr val="009900"/>
              </a:solidFill>
            </a:endParaRPr>
          </a:p>
          <a:p>
            <a:endParaRPr lang="nl-NL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zoeken in de uitslag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 err="1" smtClean="0"/>
              <a:t>Browse</a:t>
            </a:r>
            <a:r>
              <a:rPr lang="nl-NL" sz="2800" dirty="0" smtClean="0"/>
              <a:t> zelf eens door het online rapport. Stel jezelf </a:t>
            </a:r>
          </a:p>
          <a:p>
            <a:pPr>
              <a:buNone/>
            </a:pPr>
            <a:r>
              <a:rPr lang="nl-NL" sz="2800" dirty="0" smtClean="0"/>
              <a:t>daarbij bijvoorbeeld de volgende casus: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Je wilt een kind en vraagt je af of je drager bent van iets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Je dokter heeft bloedverdunners voorgeschreven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Je hebt last van psoriasis en wilt weten of hier een genetische component in zit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(evt.: Wat is je afkomst?)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rgbClr val="F2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44887" t="16100" r="44876" b="69467"/>
          <a:stretch>
            <a:fillRect/>
          </a:stretch>
        </p:blipFill>
        <p:spPr bwMode="auto">
          <a:xfrm>
            <a:off x="6876256" y="4437112"/>
            <a:ext cx="187220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Genetische testen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Nu: Commerciële </a:t>
            </a:r>
            <a:r>
              <a:rPr lang="nl-NL" dirty="0" err="1" smtClean="0"/>
              <a:t>SNP-testen</a:t>
            </a:r>
            <a:r>
              <a:rPr lang="nl-NL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4018" t="21000" r="24007" b="39801"/>
          <a:stretch>
            <a:fillRect/>
          </a:stretch>
        </p:blipFill>
        <p:spPr bwMode="auto">
          <a:xfrm>
            <a:off x="179512" y="2204864"/>
            <a:ext cx="39038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5593" t="8400" r="25976" b="48201"/>
          <a:stretch>
            <a:fillRect/>
          </a:stretch>
        </p:blipFill>
        <p:spPr bwMode="auto">
          <a:xfrm>
            <a:off x="4499992" y="2204864"/>
            <a:ext cx="3816424" cy="192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1787" t="65080" r="27677" b="20105"/>
          <a:stretch>
            <a:fillRect/>
          </a:stretch>
        </p:blipFill>
        <p:spPr bwMode="auto">
          <a:xfrm>
            <a:off x="6372200" y="1700808"/>
            <a:ext cx="24842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5000" t="8001" r="59970" b="82569"/>
          <a:stretch>
            <a:fillRect/>
          </a:stretch>
        </p:blipFill>
        <p:spPr bwMode="auto">
          <a:xfrm>
            <a:off x="4499991" y="4437112"/>
            <a:ext cx="22442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5594" t="65099" r="37001" b="27901"/>
          <a:stretch>
            <a:fillRect/>
          </a:stretch>
        </p:blipFill>
        <p:spPr bwMode="auto">
          <a:xfrm>
            <a:off x="4499992" y="5301208"/>
            <a:ext cx="4032448" cy="42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4499992" y="56612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$169</a:t>
            </a:r>
            <a:endParaRPr lang="nl-N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27950" t="9401" r="23619" b="36000"/>
          <a:stretch>
            <a:fillRect/>
          </a:stretch>
        </p:blipFill>
        <p:spPr bwMode="auto">
          <a:xfrm>
            <a:off x="148275" y="4005064"/>
            <a:ext cx="4207701" cy="266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hoek 31"/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rgbClr val="F2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Straight Connector 37"/>
          <p:cNvCxnSpPr/>
          <p:nvPr/>
        </p:nvCxnSpPr>
        <p:spPr>
          <a:xfrm>
            <a:off x="6880508" y="1913218"/>
            <a:ext cx="0" cy="358551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65598" y="1913218"/>
            <a:ext cx="0" cy="2514652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80214" y="1913218"/>
            <a:ext cx="0" cy="1341635"/>
          </a:xfrm>
          <a:prstGeom prst="line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88154" y="1900889"/>
            <a:ext cx="0" cy="3602451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9565" y="1900889"/>
            <a:ext cx="0" cy="2483620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35767" y="1900889"/>
            <a:ext cx="0" cy="1353964"/>
          </a:xfrm>
          <a:prstGeom prst="line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7354" y="161703"/>
            <a:ext cx="8624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Toepassingen genoom informatie in zorgsysteem</a:t>
            </a:r>
            <a:endParaRPr lang="nl-NL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88154" y="894353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Van conceptie tot aan het graf</a:t>
            </a:r>
            <a:endParaRPr lang="nl-N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2901" y="1504136"/>
            <a:ext cx="37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-2</a:t>
            </a:r>
            <a:endParaRPr lang="nl-NL" dirty="0"/>
          </a:p>
        </p:txBody>
      </p:sp>
      <p:sp>
        <p:nvSpPr>
          <p:cNvPr id="10" name="TextBox 9"/>
          <p:cNvSpPr txBox="1"/>
          <p:nvPr/>
        </p:nvSpPr>
        <p:spPr>
          <a:xfrm>
            <a:off x="419209" y="2402195"/>
            <a:ext cx="24400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 smtClean="0"/>
              <a:t>Geboorteplanning</a:t>
            </a:r>
          </a:p>
          <a:p>
            <a:r>
              <a:rPr lang="nl-NL" dirty="0" smtClean="0"/>
              <a:t>- Dragerschap screening</a:t>
            </a:r>
            <a:endParaRPr lang="nl-NL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9279" y="1900889"/>
            <a:ext cx="0" cy="488708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7989" y="1504136"/>
            <a:ext cx="54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-0.5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559279" y="3254853"/>
            <a:ext cx="274210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Zwangerschap</a:t>
            </a:r>
          </a:p>
          <a:p>
            <a:r>
              <a:rPr lang="nl-NL" dirty="0" smtClean="0"/>
              <a:t>- NIPT (</a:t>
            </a:r>
            <a:r>
              <a:rPr lang="nl-NL" dirty="0" err="1" smtClean="0"/>
              <a:t>trisomy</a:t>
            </a:r>
            <a:r>
              <a:rPr lang="nl-NL" dirty="0" smtClean="0"/>
              <a:t> 13/18/21, geslacht, dragerschap)</a:t>
            </a:r>
            <a:endParaRPr lang="nl-NL" dirty="0"/>
          </a:p>
        </p:txBody>
      </p:sp>
      <p:sp>
        <p:nvSpPr>
          <p:cNvPr id="16" name="TextBox 15"/>
          <p:cNvSpPr txBox="1"/>
          <p:nvPr/>
        </p:nvSpPr>
        <p:spPr>
          <a:xfrm>
            <a:off x="787989" y="4392227"/>
            <a:ext cx="279013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Geboorte</a:t>
            </a:r>
          </a:p>
          <a:p>
            <a:r>
              <a:rPr lang="nl-NL" dirty="0" smtClean="0"/>
              <a:t>- i.p.v. hielprik: dragerschap erfelijke aandoeningen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8765" y="15068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8714" y="1519228"/>
            <a:ext cx="6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0-10</a:t>
            </a:r>
            <a:endParaRPr lang="nl-NL" dirty="0"/>
          </a:p>
        </p:txBody>
      </p:sp>
      <p:sp>
        <p:nvSpPr>
          <p:cNvPr id="21" name="TextBox 20"/>
          <p:cNvSpPr txBox="1"/>
          <p:nvPr/>
        </p:nvSpPr>
        <p:spPr>
          <a:xfrm>
            <a:off x="1616211" y="5498729"/>
            <a:ext cx="371021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Onbegrepen aangeboren afwijkingen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 </a:t>
            </a:r>
            <a:r>
              <a:rPr lang="nl-NL" dirty="0" err="1" smtClean="0"/>
              <a:t>novo</a:t>
            </a:r>
            <a:r>
              <a:rPr lang="nl-NL" dirty="0" smtClean="0"/>
              <a:t> screening</a:t>
            </a:r>
          </a:p>
          <a:p>
            <a:pPr marL="285750" indent="-285750">
              <a:buFontTx/>
              <a:buChar char="-"/>
            </a:pPr>
            <a:r>
              <a:rPr lang="nl-NL" dirty="0" err="1" smtClean="0"/>
              <a:t>Whole</a:t>
            </a:r>
            <a:r>
              <a:rPr lang="nl-NL" dirty="0" smtClean="0"/>
              <a:t> </a:t>
            </a:r>
            <a:r>
              <a:rPr lang="nl-NL" dirty="0" err="1" smtClean="0"/>
              <a:t>genome</a:t>
            </a:r>
            <a:r>
              <a:rPr lang="nl-NL" dirty="0" smtClean="0"/>
              <a:t> scan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1380" y="1913218"/>
            <a:ext cx="0" cy="47637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38640" y="1531557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10-20</a:t>
            </a:r>
            <a:endParaRPr lang="nl-NL" dirty="0"/>
          </a:p>
        </p:txBody>
      </p:sp>
      <p:sp>
        <p:nvSpPr>
          <p:cNvPr id="25" name="TextBox 24"/>
          <p:cNvSpPr txBox="1"/>
          <p:nvPr/>
        </p:nvSpPr>
        <p:spPr>
          <a:xfrm>
            <a:off x="3061940" y="2402195"/>
            <a:ext cx="177129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Ziekte preventie</a:t>
            </a:r>
          </a:p>
          <a:p>
            <a:r>
              <a:rPr lang="nl-NL" dirty="0" smtClean="0"/>
              <a:t>- BRCA, CFTR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0774" y="3254853"/>
            <a:ext cx="209395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Kanker</a:t>
            </a:r>
          </a:p>
          <a:p>
            <a:r>
              <a:rPr lang="nl-NL" dirty="0" smtClean="0"/>
              <a:t>- Gepersonaliseerde behandeling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2538" y="1510813"/>
            <a:ext cx="53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&gt;50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4926158" y="4427870"/>
            <a:ext cx="20939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Farmacogenetica</a:t>
            </a:r>
            <a:endParaRPr lang="nl-NL" b="1" dirty="0" smtClean="0"/>
          </a:p>
          <a:p>
            <a:r>
              <a:rPr lang="nl-NL" dirty="0" smtClean="0"/>
              <a:t>-medicatie keuze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48108" y="150239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</a:t>
            </a:r>
            <a:r>
              <a:rPr lang="nl-NL" dirty="0" smtClean="0"/>
              <a:t>0</a:t>
            </a:r>
            <a:endParaRPr lang="nl-NL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7771604" y="1913218"/>
            <a:ext cx="0" cy="467157"/>
          </a:xfrm>
          <a:prstGeom prst="line">
            <a:avLst/>
          </a:prstGeom>
          <a:ln w="635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24625" y="2378148"/>
            <a:ext cx="2419375" cy="64633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Veroudering</a:t>
            </a:r>
          </a:p>
          <a:p>
            <a:r>
              <a:rPr lang="nl-NL" dirty="0" smtClean="0"/>
              <a:t>- Gezond ouder worden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25287" y="1502398"/>
            <a:ext cx="65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&gt;100</a:t>
            </a:r>
            <a:endParaRPr lang="nl-NL" dirty="0"/>
          </a:p>
        </p:txBody>
      </p:sp>
      <p:sp>
        <p:nvSpPr>
          <p:cNvPr id="40" name="TextBox 39"/>
          <p:cNvSpPr txBox="1"/>
          <p:nvPr/>
        </p:nvSpPr>
        <p:spPr>
          <a:xfrm>
            <a:off x="6040422" y="5221730"/>
            <a:ext cx="275482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/>
              <a:t>Overlijden</a:t>
            </a:r>
          </a:p>
          <a:p>
            <a:r>
              <a:rPr lang="nl-NL" dirty="0" smtClean="0"/>
              <a:t>- Moleculaire autopsie bij onbegrepen doodsoorzaak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6879" y="2145243"/>
            <a:ext cx="84458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Genetische testen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USA: Verplichte afname </a:t>
            </a:r>
            <a:r>
              <a:rPr lang="nl-NL" dirty="0" err="1" smtClean="0"/>
              <a:t>SNP-test</a:t>
            </a:r>
            <a:r>
              <a:rPr lang="nl-NL" dirty="0" smtClean="0"/>
              <a:t> voor verzekering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NL: Uitslag melden bij aanvraag levensverzekering (als vraaggrens boven €250.000,-)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Klinisch genetische testen</a:t>
            </a:r>
            <a:endParaRPr lang="nl-NL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24213" t="8400" r="24994" b="36301"/>
          <a:stretch>
            <a:fillRect/>
          </a:stretch>
        </p:blipFill>
        <p:spPr bwMode="auto">
          <a:xfrm>
            <a:off x="179512" y="1628800"/>
            <a:ext cx="4392488" cy="26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 l="23231" t="9100" r="24401" b="30701"/>
          <a:stretch>
            <a:fillRect/>
          </a:stretch>
        </p:blipFill>
        <p:spPr bwMode="auto">
          <a:xfrm>
            <a:off x="1979712" y="2996952"/>
            <a:ext cx="4752528" cy="30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 l="24806" t="9800" r="24401" b="19067"/>
          <a:stretch>
            <a:fillRect/>
          </a:stretch>
        </p:blipFill>
        <p:spPr bwMode="auto">
          <a:xfrm>
            <a:off x="5164082" y="1556792"/>
            <a:ext cx="37478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Genetische testen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 smtClean="0"/>
              <a:t>Nabije toekomst (binnen 5 jaar):</a:t>
            </a:r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dirty="0" err="1" smtClean="0"/>
              <a:t>SNP-test</a:t>
            </a:r>
            <a:r>
              <a:rPr lang="nl-NL" sz="2800" dirty="0" smtClean="0"/>
              <a:t> wordt steeds groter en beter. </a:t>
            </a:r>
          </a:p>
          <a:p>
            <a:pPr>
              <a:buNone/>
            </a:pPr>
            <a:r>
              <a:rPr lang="nl-NL" sz="2400" dirty="0" smtClean="0">
                <a:solidFill>
                  <a:srgbClr val="668A00"/>
                </a:solidFill>
              </a:rPr>
              <a:t>(</a:t>
            </a:r>
            <a:r>
              <a:rPr lang="nl-NL" sz="2400" dirty="0" err="1" smtClean="0">
                <a:solidFill>
                  <a:srgbClr val="668A00"/>
                </a:solidFill>
              </a:rPr>
              <a:t>genomische</a:t>
            </a:r>
            <a:r>
              <a:rPr lang="nl-NL" sz="2400" dirty="0" smtClean="0">
                <a:solidFill>
                  <a:srgbClr val="668A00"/>
                </a:solidFill>
              </a:rPr>
              <a:t> uitdaging: in kaart brengen van variatie)</a:t>
            </a:r>
            <a:endParaRPr lang="nl-NL" sz="2800" dirty="0" smtClean="0">
              <a:solidFill>
                <a:srgbClr val="668A00"/>
              </a:solidFill>
            </a:endParaRPr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b="1" dirty="0" err="1" smtClean="0"/>
              <a:t>Exome-sequencing</a:t>
            </a:r>
            <a:r>
              <a:rPr lang="nl-NL" sz="2800" dirty="0" smtClean="0"/>
              <a:t> in de kliniek.</a:t>
            </a:r>
          </a:p>
          <a:p>
            <a:pPr>
              <a:buNone/>
            </a:pPr>
            <a:endParaRPr lang="nl-NL" sz="2400" dirty="0">
              <a:solidFill>
                <a:srgbClr val="668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Exome-sequencing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Genoom: 6.000.000.000 basen</a:t>
            </a:r>
          </a:p>
          <a:p>
            <a:pPr>
              <a:buNone/>
            </a:pPr>
            <a:r>
              <a:rPr lang="nl-NL" dirty="0" err="1" smtClean="0"/>
              <a:t>Exoom</a:t>
            </a:r>
            <a:r>
              <a:rPr lang="nl-NL" dirty="0" smtClean="0"/>
              <a:t>: 30.000 basen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6082" name="Picture 2" descr="http://upload.wikimedia.org/wikipedia/commons/1/12/DNA_exons_introns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80" y="3079407"/>
            <a:ext cx="7668344" cy="2221801"/>
          </a:xfrm>
          <a:prstGeom prst="rect">
            <a:avLst/>
          </a:prstGeom>
          <a:noFill/>
          <a:ln>
            <a:solidFill>
              <a:srgbClr val="668A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Picture 10" descr="http://static.zoom.nl/0251DED2A0187A3C70DA24F5C8BEC9C4-herfst-boswandeling-2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Biologische data</a:t>
            </a: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Sequencen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In het LGTC:</a:t>
            </a:r>
          </a:p>
        </p:txBody>
      </p:sp>
      <p:pic>
        <p:nvPicPr>
          <p:cNvPr id="9" name="Afbeelding 8" descr="lgtclogo500x500 %28copy%2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40" y="0"/>
            <a:ext cx="1403648" cy="1403648"/>
          </a:xfrm>
          <a:prstGeom prst="rect">
            <a:avLst/>
          </a:prstGeom>
        </p:spPr>
      </p:pic>
      <p:pic>
        <p:nvPicPr>
          <p:cNvPr id="10242" name="Picture 2" descr="http://3278as3udzze1hdk0f2th5nf18c1.wpengine.netdna-cdn.com/wp-content/uploads/2010/12/IonTorrent_P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2696198" cy="2448272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3131840" y="53012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Ion </a:t>
            </a:r>
            <a:r>
              <a:rPr lang="nl-NL" dirty="0" err="1" smtClean="0"/>
              <a:t>Torrent</a:t>
            </a:r>
            <a:endParaRPr lang="nl-NL" dirty="0" smtClean="0"/>
          </a:p>
          <a:p>
            <a:r>
              <a:rPr lang="nl-NL" dirty="0" smtClean="0">
                <a:solidFill>
                  <a:srgbClr val="668A00"/>
                </a:solidFill>
              </a:rPr>
              <a:t>Snelle proef</a:t>
            </a:r>
            <a:endParaRPr lang="nl-NL" dirty="0">
              <a:solidFill>
                <a:srgbClr val="668A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5496" y="53012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Illumina</a:t>
            </a:r>
            <a:r>
              <a:rPr lang="nl-NL" dirty="0" smtClean="0"/>
              <a:t> </a:t>
            </a:r>
            <a:r>
              <a:rPr lang="nl-NL" dirty="0" err="1" smtClean="0"/>
              <a:t>HiSeq</a:t>
            </a:r>
            <a:r>
              <a:rPr lang="nl-NL" dirty="0" smtClean="0"/>
              <a:t> 2000 (+500)</a:t>
            </a:r>
          </a:p>
          <a:p>
            <a:r>
              <a:rPr lang="nl-NL" dirty="0" smtClean="0">
                <a:solidFill>
                  <a:srgbClr val="668A00"/>
                </a:solidFill>
              </a:rPr>
              <a:t>Grote hoeveelheden</a:t>
            </a:r>
            <a:endParaRPr lang="nl-NL" dirty="0">
              <a:solidFill>
                <a:srgbClr val="668A00"/>
              </a:solidFill>
            </a:endParaRPr>
          </a:p>
        </p:txBody>
      </p:sp>
      <p:pic>
        <p:nvPicPr>
          <p:cNvPr id="10246" name="Picture 6" descr="http://www.eurofinsgenomics.eu/media/511172/hiseq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584" y="2564904"/>
            <a:ext cx="4690861" cy="2767608"/>
          </a:xfrm>
          <a:prstGeom prst="rect">
            <a:avLst/>
          </a:prstGeom>
          <a:noFill/>
        </p:spPr>
      </p:pic>
      <p:sp>
        <p:nvSpPr>
          <p:cNvPr id="15" name="Tekstvak 14"/>
          <p:cNvSpPr txBox="1"/>
          <p:nvPr/>
        </p:nvSpPr>
        <p:spPr>
          <a:xfrm>
            <a:off x="6012160" y="522920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PacBio</a:t>
            </a:r>
            <a:r>
              <a:rPr lang="nl-NL" dirty="0" smtClean="0"/>
              <a:t> RSII</a:t>
            </a:r>
          </a:p>
          <a:p>
            <a:r>
              <a:rPr lang="nl-NL" dirty="0" smtClean="0">
                <a:solidFill>
                  <a:srgbClr val="668A00"/>
                </a:solidFill>
              </a:rPr>
              <a:t>Weinig materiaal nodig</a:t>
            </a:r>
          </a:p>
          <a:p>
            <a:r>
              <a:rPr lang="nl-NL" dirty="0" smtClean="0">
                <a:solidFill>
                  <a:srgbClr val="668A00"/>
                </a:solidFill>
              </a:rPr>
              <a:t>Geen </a:t>
            </a:r>
            <a:r>
              <a:rPr lang="nl-NL" dirty="0" err="1" smtClean="0">
                <a:solidFill>
                  <a:srgbClr val="668A00"/>
                </a:solidFill>
              </a:rPr>
              <a:t>reference-library</a:t>
            </a:r>
            <a:r>
              <a:rPr lang="nl-NL" dirty="0" smtClean="0">
                <a:solidFill>
                  <a:srgbClr val="668A00"/>
                </a:solidFill>
              </a:rPr>
              <a:t> nodig</a:t>
            </a:r>
            <a:endParaRPr lang="nl-NL" dirty="0">
              <a:solidFill>
                <a:srgbClr val="668A00"/>
              </a:solidFill>
            </a:endParaRPr>
          </a:p>
        </p:txBody>
      </p:sp>
      <p:pic>
        <p:nvPicPr>
          <p:cNvPr id="10248" name="Picture 8" descr="http://www.sparkawards.com/galleries/archive/PacBio-RS-Photo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852936"/>
            <a:ext cx="3070770" cy="230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/>
              <a:t>Illumina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HiSeq</a:t>
            </a:r>
            <a:endParaRPr lang="nl-NL" dirty="0"/>
          </a:p>
        </p:txBody>
      </p:sp>
      <p:pic>
        <p:nvPicPr>
          <p:cNvPr id="51206" name="Picture 6" descr="http://seqanswers.com/forums/images/content/ilmn-step1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-8847"/>
            <a:ext cx="5230316" cy="6866847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251520" y="1628800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Voorbereiding chip:</a:t>
            </a:r>
          </a:p>
          <a:p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DNA fragmenteren en adapters vastplakken</a:t>
            </a:r>
          </a:p>
          <a:p>
            <a:pPr marL="342900" indent="-342900">
              <a:buAutoNum type="arabicPeriod"/>
            </a:pPr>
            <a:r>
              <a:rPr lang="nl-NL" dirty="0" smtClean="0"/>
              <a:t>Adapters binden aan chip</a:t>
            </a:r>
          </a:p>
          <a:p>
            <a:pPr marL="342900" indent="-342900">
              <a:buAutoNum type="arabicPeriod"/>
            </a:pPr>
            <a:r>
              <a:rPr lang="nl-NL" dirty="0" smtClean="0"/>
              <a:t>Brug wordt gevormd</a:t>
            </a:r>
          </a:p>
          <a:p>
            <a:pPr marL="342900" indent="-342900">
              <a:buAutoNum type="arabicPeriod"/>
            </a:pPr>
            <a:r>
              <a:rPr lang="nl-NL" dirty="0" smtClean="0"/>
              <a:t>PCR (kopiëren) op chip</a:t>
            </a:r>
          </a:p>
          <a:p>
            <a:pPr marL="342900" indent="-342900">
              <a:buAutoNum type="arabicPeriod"/>
            </a:pPr>
            <a:r>
              <a:rPr lang="nl-NL" dirty="0" smtClean="0"/>
              <a:t>Resultaat: clusters van ieder fragment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hmg.oxfordjournals.org/content/19/R2/R227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5544616" cy="6877043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Illumina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HiSeq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1520" y="1628800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Sequencen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Toevoegen fluorescente </a:t>
            </a:r>
            <a:r>
              <a:rPr lang="nl-NL" dirty="0" err="1" smtClean="0"/>
              <a:t>nucleotiden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Wegwassen ongebonden </a:t>
            </a:r>
            <a:r>
              <a:rPr lang="nl-NL" dirty="0" err="1" smtClean="0"/>
              <a:t>nucleotiden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Foto maken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Fluorescentie wegwassen</a:t>
            </a:r>
            <a:endParaRPr lang="nl-N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Illumina</a:t>
            </a:r>
            <a:r>
              <a:rPr lang="nl-NL" dirty="0" smtClean="0"/>
              <a:t> </a:t>
            </a:r>
            <a:r>
              <a:rPr lang="nl-NL" dirty="0" err="1" smtClean="0"/>
              <a:t>HiSeq</a:t>
            </a:r>
            <a:endParaRPr lang="nl-NL" dirty="0"/>
          </a:p>
        </p:txBody>
      </p:sp>
      <p:pic>
        <p:nvPicPr>
          <p:cNvPr id="4" name="Picture 2" descr="http://tucf-genomics.tufts.edu/images/illumina-large.gif?137823729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790" y="1556792"/>
            <a:ext cx="637459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genomics.cn/uploadfile/cms/image/20130816/ion%20torrent%20work%20flow_483.png"/>
          <p:cNvPicPr>
            <a:picLocks noChangeAspect="1" noChangeArrowheads="1"/>
          </p:cNvPicPr>
          <p:nvPr/>
        </p:nvPicPr>
        <p:blipFill>
          <a:blip r:embed="rId2" cstate="print"/>
          <a:srcRect t="25035" b="36237"/>
          <a:stretch>
            <a:fillRect/>
          </a:stretch>
        </p:blipFill>
        <p:spPr bwMode="auto">
          <a:xfrm>
            <a:off x="827584" y="3284984"/>
            <a:ext cx="7848872" cy="266429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dirty="0" smtClean="0"/>
              <a:t>Ion </a:t>
            </a:r>
            <a:r>
              <a:rPr lang="nl-NL" sz="3600" dirty="0" err="1" smtClean="0"/>
              <a:t>Torrent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251520" y="162880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Voorbereiding chip:</a:t>
            </a:r>
          </a:p>
          <a:p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DNA fragmenteren en adapters vastplakken</a:t>
            </a:r>
          </a:p>
          <a:p>
            <a:pPr marL="342900" indent="-342900">
              <a:buAutoNum type="arabicPeriod"/>
            </a:pPr>
            <a:r>
              <a:rPr lang="nl-NL" dirty="0" smtClean="0"/>
              <a:t>Adapters binden aan </a:t>
            </a:r>
            <a:r>
              <a:rPr lang="nl-NL" dirty="0" err="1" smtClean="0"/>
              <a:t>bead</a:t>
            </a: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PCR (kopiëren) op </a:t>
            </a:r>
            <a:r>
              <a:rPr lang="nl-NL" dirty="0" err="1" smtClean="0"/>
              <a:t>bead</a:t>
            </a: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Resultaat: heleboel strengen van één fragment op één </a:t>
            </a:r>
            <a:r>
              <a:rPr lang="nl-NL" dirty="0" err="1" smtClean="0"/>
              <a:t>bead</a:t>
            </a:r>
            <a:r>
              <a:rPr lang="nl-NL" dirty="0" smtClean="0"/>
              <a:t>, in één hokje op de chip</a:t>
            </a:r>
          </a:p>
          <a:p>
            <a:pPr marL="342900" indent="-342900"/>
            <a:endParaRPr lang="nl-NL" dirty="0" smtClean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genomics.cn/uploadfile/cms/image/20130816/ion%20torrent%20work%20flow_483.png"/>
          <p:cNvPicPr>
            <a:picLocks noChangeAspect="1" noChangeArrowheads="1"/>
          </p:cNvPicPr>
          <p:nvPr/>
        </p:nvPicPr>
        <p:blipFill>
          <a:blip r:embed="rId2" cstate="print"/>
          <a:srcRect t="64810"/>
          <a:stretch>
            <a:fillRect/>
          </a:stretch>
        </p:blipFill>
        <p:spPr bwMode="auto">
          <a:xfrm>
            <a:off x="467544" y="3573016"/>
            <a:ext cx="7848872" cy="2420888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Ion </a:t>
            </a:r>
            <a:r>
              <a:rPr lang="nl-NL" dirty="0" err="1" smtClean="0"/>
              <a:t>Torrent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51520" y="162880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Sequencen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Toevoegen één type </a:t>
            </a:r>
            <a:r>
              <a:rPr lang="nl-NL" dirty="0" err="1" smtClean="0"/>
              <a:t>nucleotiden</a:t>
            </a:r>
            <a:r>
              <a:rPr lang="nl-NL" dirty="0" smtClean="0"/>
              <a:t> (bijv. A)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Bij binding komt H+ vrij, dit wordt gemeten (</a:t>
            </a:r>
            <a:r>
              <a:rPr lang="nl-NL" dirty="0" err="1" smtClean="0"/>
              <a:t>pH-meter</a:t>
            </a:r>
            <a:r>
              <a:rPr lang="nl-NL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Toevoegen volgende </a:t>
            </a:r>
            <a:r>
              <a:rPr lang="nl-NL" dirty="0" err="1" smtClean="0"/>
              <a:t>nucleotide</a:t>
            </a:r>
            <a:r>
              <a:rPr lang="nl-NL" dirty="0" smtClean="0"/>
              <a:t> (bijv. T)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Etc.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17"/>
          <a:stretch>
            <a:fillRect/>
          </a:stretch>
        </p:blipFill>
        <p:spPr bwMode="auto">
          <a:xfrm>
            <a:off x="5868144" y="1568400"/>
            <a:ext cx="2664296" cy="195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PacBio</a:t>
            </a:r>
            <a:r>
              <a:rPr lang="nl-NL" dirty="0" smtClean="0"/>
              <a:t> RSII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Single Molecule &amp; </a:t>
            </a:r>
            <a:r>
              <a:rPr lang="nl-NL" dirty="0" err="1" smtClean="0"/>
              <a:t>Real</a:t>
            </a:r>
            <a:r>
              <a:rPr lang="nl-NL" dirty="0" smtClean="0"/>
              <a:t> Time: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2400" dirty="0" smtClean="0">
                <a:hlinkClick r:id="rId2"/>
              </a:rPr>
              <a:t>http://www.youtube.com/watch?v=v8p4ph2MAvI</a:t>
            </a: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>
                <a:solidFill>
                  <a:srgbClr val="668A00"/>
                </a:solidFill>
              </a:rPr>
              <a:t>Zou ook het </a:t>
            </a:r>
            <a:r>
              <a:rPr lang="nl-NL" sz="2400" dirty="0" err="1" smtClean="0">
                <a:solidFill>
                  <a:srgbClr val="668A00"/>
                </a:solidFill>
              </a:rPr>
              <a:t>epigenoom</a:t>
            </a:r>
            <a:r>
              <a:rPr lang="nl-NL" sz="2400" dirty="0" smtClean="0">
                <a:solidFill>
                  <a:srgbClr val="668A00"/>
                </a:solidFill>
              </a:rPr>
              <a:t> moeten kunnen lezen…</a:t>
            </a:r>
            <a:endParaRPr lang="nl-NL" sz="2400" dirty="0">
              <a:solidFill>
                <a:srgbClr val="668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Genetische testen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 smtClean="0"/>
              <a:t>Nabije toekomst (binnen 5 jaar):</a:t>
            </a:r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dirty="0" err="1" smtClean="0"/>
              <a:t>SNP-test</a:t>
            </a:r>
            <a:r>
              <a:rPr lang="nl-NL" sz="2800" dirty="0" smtClean="0"/>
              <a:t> wordt steeds groter en beter. </a:t>
            </a:r>
          </a:p>
          <a:p>
            <a:pPr>
              <a:buNone/>
            </a:pPr>
            <a:r>
              <a:rPr lang="nl-NL" sz="2400" dirty="0" smtClean="0">
                <a:solidFill>
                  <a:srgbClr val="668A00"/>
                </a:solidFill>
              </a:rPr>
              <a:t>(</a:t>
            </a:r>
            <a:r>
              <a:rPr lang="nl-NL" sz="2400" dirty="0" err="1" smtClean="0">
                <a:solidFill>
                  <a:srgbClr val="668A00"/>
                </a:solidFill>
              </a:rPr>
              <a:t>genomische</a:t>
            </a:r>
            <a:r>
              <a:rPr lang="nl-NL" sz="2400" dirty="0" smtClean="0">
                <a:solidFill>
                  <a:srgbClr val="668A00"/>
                </a:solidFill>
              </a:rPr>
              <a:t> uitdaging: in kaart brengen van variatie)</a:t>
            </a:r>
            <a:endParaRPr lang="nl-NL" sz="2800" dirty="0" smtClean="0">
              <a:solidFill>
                <a:srgbClr val="668A00"/>
              </a:solidFill>
            </a:endParaRPr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nl-NL" sz="2800" b="1" dirty="0" err="1" smtClean="0"/>
              <a:t>Exome-sequencing</a:t>
            </a:r>
            <a:r>
              <a:rPr lang="nl-NL" sz="2800" dirty="0" smtClean="0"/>
              <a:t> in de kliniek.</a:t>
            </a:r>
          </a:p>
          <a:p>
            <a:pPr>
              <a:buNone/>
            </a:pPr>
            <a:r>
              <a:rPr lang="nl-NL" sz="2800" dirty="0" smtClean="0"/>
              <a:t>Voor volledige diagnose en vinden van meer verbanden</a:t>
            </a:r>
          </a:p>
          <a:p>
            <a:pPr>
              <a:buNone/>
            </a:pPr>
            <a:r>
              <a:rPr lang="nl-NL" sz="2800" dirty="0" smtClean="0">
                <a:solidFill>
                  <a:srgbClr val="668A00"/>
                </a:solidFill>
              </a:rPr>
              <a:t>(huidige discussie: wel of niet informeren van patiënt?)</a:t>
            </a:r>
            <a:endParaRPr lang="nl-NL" sz="2800" dirty="0" smtClean="0"/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endParaRPr lang="nl-NL" sz="2400" dirty="0">
              <a:solidFill>
                <a:srgbClr val="668A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rgbClr val="F2F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Lagere kosten </a:t>
            </a:r>
            <a:r>
              <a:rPr lang="nl-NL" sz="3600" dirty="0" smtClean="0">
                <a:sym typeface="Wingdings" pitchFamily="2" charset="2"/>
              </a:rPr>
              <a:t></a:t>
            </a:r>
            <a:r>
              <a:rPr lang="nl-NL" sz="3600" dirty="0" smtClean="0"/>
              <a:t> Hogere toepasbaarheid</a:t>
            </a:r>
            <a:endParaRPr lang="nl-NL" sz="3600" dirty="0"/>
          </a:p>
        </p:txBody>
      </p:sp>
      <p:pic>
        <p:nvPicPr>
          <p:cNvPr id="4" name="Picture 4" descr="http://www.genome.gov/images/content/cost_per_gen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Genetische testen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Toekomst:</a:t>
            </a:r>
          </a:p>
          <a:p>
            <a:pPr>
              <a:buFont typeface="Calibri" pitchFamily="34" charset="0"/>
              <a:buChar char="→"/>
            </a:pPr>
            <a:r>
              <a:rPr lang="nl-NL" dirty="0" smtClean="0"/>
              <a:t>Iedereen die het ziekenhuis in komt krijgt een genetische test? </a:t>
            </a:r>
          </a:p>
          <a:p>
            <a:pPr>
              <a:buFont typeface="Calibri" pitchFamily="34" charset="0"/>
              <a:buChar char="→"/>
            </a:pPr>
            <a:r>
              <a:rPr lang="nl-NL" dirty="0" smtClean="0"/>
              <a:t>Iedereen die een kind wil, eerst een </a:t>
            </a:r>
            <a:r>
              <a:rPr lang="nl-NL" dirty="0" err="1" smtClean="0"/>
              <a:t>dragerschapstest</a:t>
            </a:r>
            <a:r>
              <a:rPr lang="nl-NL" dirty="0" smtClean="0"/>
              <a:t>?</a:t>
            </a:r>
          </a:p>
          <a:p>
            <a:pPr>
              <a:buFont typeface="Calibri" pitchFamily="34" charset="0"/>
              <a:buChar char="→"/>
            </a:pPr>
            <a:r>
              <a:rPr lang="nl-NL" dirty="0" smtClean="0"/>
              <a:t>Korting bij zorgverzekering als je preventieve middelen neemt die aansluiten bij je genetisch profiel?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tatic.zoom.nl/0251DED2A0187A3C70DA24F5C8BEC9C4-herfst-boswandeling-2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670711"/>
            <a:ext cx="2930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-396552" y="-339166"/>
            <a:ext cx="331236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1200" b="1" dirty="0" smtClean="0">
                <a:solidFill>
                  <a:schemeClr val="tx2"/>
                </a:solidFill>
              </a:rPr>
              <a:t>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tttttctgcttctttgtgatatcatcctgtgctgccttcatctctgtgcccctactgattctgtggcgcgacaaaataggggtgatggtttgtgttgggataatggcagcttgtccctctgggcatgcagccatcctgatctcaggcaatgccaagttgaggagagctgtgatgaccattctgctctgggctcagagcagcctgaaggtaagagccgaccacaaggcagattcccggacactggctgagaatggacatgaaatgagctcttcattaatacgcctgtgagtcttcataaatat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</a:t>
            </a:r>
            <a:r>
              <a:rPr lang="nl-NL" sz="1200" b="1" dirty="0" err="1" smtClean="0">
                <a:solidFill>
                  <a:schemeClr val="tx2"/>
                </a:solidFill>
              </a:rPr>
              <a:t>tttttctgcttctttgtgatatcatcctgtgc</a:t>
            </a:r>
            <a:endParaRPr lang="nl-NL" sz="1200" b="1" dirty="0" smtClean="0">
              <a:solidFill>
                <a:schemeClr val="tx2"/>
              </a:solidFill>
            </a:endParaRPr>
          </a:p>
        </p:txBody>
      </p:sp>
      <p:pic>
        <p:nvPicPr>
          <p:cNvPr id="32772" name="Picture 4" descr="http://download.cell.com/images/edimages/Cell/picshow/images/page/395.jpg"/>
          <p:cNvPicPr>
            <a:picLocks noChangeAspect="1" noChangeArrowheads="1"/>
          </p:cNvPicPr>
          <p:nvPr/>
        </p:nvPicPr>
        <p:blipFill>
          <a:blip r:embed="rId4" cstate="print"/>
          <a:srcRect r="63622" b="46241"/>
          <a:stretch>
            <a:fillRect/>
          </a:stretch>
        </p:blipFill>
        <p:spPr bwMode="auto">
          <a:xfrm>
            <a:off x="3275856" y="3933056"/>
            <a:ext cx="1440160" cy="1440160"/>
          </a:xfrm>
          <a:prstGeom prst="rect">
            <a:avLst/>
          </a:prstGeom>
          <a:noFill/>
        </p:spPr>
      </p:pic>
      <p:cxnSp>
        <p:nvCxnSpPr>
          <p:cNvPr id="12" name="Rechte verbindingslijn 11"/>
          <p:cNvCxnSpPr>
            <a:stCxn id="5" idx="0"/>
          </p:cNvCxnSpPr>
          <p:nvPr/>
        </p:nvCxnSpPr>
        <p:spPr>
          <a:xfrm flipH="1" flipV="1">
            <a:off x="4644008" y="3933056"/>
            <a:ext cx="722576" cy="7376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5" idx="2"/>
          </p:cNvCxnSpPr>
          <p:nvPr/>
        </p:nvCxnSpPr>
        <p:spPr>
          <a:xfrm flipH="1" flipV="1">
            <a:off x="4644008" y="5373216"/>
            <a:ext cx="722576" cy="30549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H="1" flipV="1">
            <a:off x="2843808" y="0"/>
            <a:ext cx="1152128" cy="472514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2843808" y="4725144"/>
            <a:ext cx="1152128" cy="213285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op uw school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err="1" smtClean="0">
                <a:hlinkClick r:id="rId2"/>
              </a:rPr>
              <a:t>www.levedna.nl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err="1" smtClean="0">
                <a:sym typeface="Wingdings" pitchFamily="2" charset="2"/>
              </a:rPr>
              <a:t>blattery</a:t>
            </a: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                               </a:t>
            </a:r>
            <a:r>
              <a:rPr lang="nl-NL" dirty="0" err="1" smtClean="0">
                <a:hlinkClick r:id="rId3"/>
              </a:rPr>
              <a:t>www.bioinformaticaindeklas.nl</a:t>
            </a:r>
            <a:endParaRPr lang="nl-NL" dirty="0" smtClean="0">
              <a:hlinkClick r:id="rId3"/>
            </a:endParaRPr>
          </a:p>
          <a:p>
            <a:pPr>
              <a:buNone/>
            </a:pPr>
            <a:endParaRPr lang="nl-NL" dirty="0" smtClean="0">
              <a:hlinkClick r:id="rId3"/>
            </a:endParaRPr>
          </a:p>
          <a:p>
            <a:pPr>
              <a:buNone/>
            </a:pPr>
            <a:r>
              <a:rPr lang="nl-NL" dirty="0" err="1" smtClean="0">
                <a:hlinkClick r:id="rId3"/>
              </a:rPr>
              <a:t>www.dnalabs.nl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4" name="Picture 60" descr="B@SlogoJPGhig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645024"/>
            <a:ext cx="2699184" cy="447676"/>
          </a:xfrm>
          <a:prstGeom prst="rect">
            <a:avLst/>
          </a:prstGeom>
        </p:spPr>
      </p:pic>
      <p:pic>
        <p:nvPicPr>
          <p:cNvPr id="6146" name="Picture 2" descr="http://www.dnalabs.nl/typo3temp/pics/a331e0d7c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365104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tatic.zoom.nl/0251DED2A0187A3C70DA24F5C8BEC9C4-herfst-boswandeling-2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670711"/>
            <a:ext cx="293023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-396552" y="-339166"/>
            <a:ext cx="331236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1200" b="1" dirty="0" smtClean="0">
                <a:solidFill>
                  <a:schemeClr val="tx2"/>
                </a:solidFill>
              </a:rPr>
              <a:t>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tttttctgcttctttgtgatatcatcctgtgctgccttcatctctgtgcccctactgattctgtggcgcgacaaaataggggtgatggtttgtgttgggataatggcagcttgtccctctgggcatgcagccatcctgatctcaggcaatgccaagttgaggagagctgtgatgaccattctgctctgggctcagagcagcctgaaggtaagagccgaccacaaggcagattcccggacactggctgagaatggacatgaaatgagctcttcattaatacgcctgtgagtcttcataaatat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</a:t>
            </a:r>
            <a:r>
              <a:rPr lang="nl-NL" sz="1200" b="1" dirty="0" err="1" smtClean="0">
                <a:solidFill>
                  <a:schemeClr val="tx2"/>
                </a:solidFill>
              </a:rPr>
              <a:t>tttttctgcttctttgtgatatcatcctgtgc</a:t>
            </a:r>
            <a:endParaRPr lang="nl-NL" sz="1200" b="1" dirty="0" smtClean="0">
              <a:solidFill>
                <a:schemeClr val="tx2"/>
              </a:solidFill>
            </a:endParaRPr>
          </a:p>
        </p:txBody>
      </p:sp>
      <p:pic>
        <p:nvPicPr>
          <p:cNvPr id="32772" name="Picture 4" descr="http://download.cell.com/images/edimages/Cell/picshow/images/page/395.jpg"/>
          <p:cNvPicPr>
            <a:picLocks noChangeAspect="1" noChangeArrowheads="1"/>
          </p:cNvPicPr>
          <p:nvPr/>
        </p:nvPicPr>
        <p:blipFill>
          <a:blip r:embed="rId4" cstate="print"/>
          <a:srcRect r="63622" b="46241"/>
          <a:stretch>
            <a:fillRect/>
          </a:stretch>
        </p:blipFill>
        <p:spPr bwMode="auto">
          <a:xfrm>
            <a:off x="3275856" y="3933056"/>
            <a:ext cx="1440160" cy="1440160"/>
          </a:xfrm>
          <a:prstGeom prst="rect">
            <a:avLst/>
          </a:prstGeom>
          <a:noFill/>
        </p:spPr>
      </p:pic>
      <p:cxnSp>
        <p:nvCxnSpPr>
          <p:cNvPr id="12" name="Rechte verbindingslijn 11"/>
          <p:cNvCxnSpPr>
            <a:stCxn id="5" idx="0"/>
          </p:cNvCxnSpPr>
          <p:nvPr/>
        </p:nvCxnSpPr>
        <p:spPr>
          <a:xfrm flipH="1" flipV="1">
            <a:off x="4644008" y="3933056"/>
            <a:ext cx="722576" cy="7376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5" idx="2"/>
          </p:cNvCxnSpPr>
          <p:nvPr/>
        </p:nvCxnSpPr>
        <p:spPr>
          <a:xfrm flipH="1" flipV="1">
            <a:off x="4644008" y="5373216"/>
            <a:ext cx="722576" cy="30549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H="1" flipV="1">
            <a:off x="2843808" y="0"/>
            <a:ext cx="1152128" cy="472514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V="1">
            <a:off x="2843808" y="4725144"/>
            <a:ext cx="1152128" cy="213285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6300192" y="-243408"/>
            <a:ext cx="331236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1200" b="1" dirty="0" smtClean="0">
                <a:solidFill>
                  <a:schemeClr val="accent2">
                    <a:lumMod val="75000"/>
                  </a:schemeClr>
                </a:solidFill>
              </a:rPr>
              <a:t>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tttttctgcttctttgtgatatcatcctgtgctgccttcatctctgtgcccctactgattctgtggcgcgacaaaataggggtgatggtttgtgttgggataatggcagcttgtccctctgggcatgcagccatcctgatctcaggcaatgccaagttgaggagagctgtgatgaccattctgctctgggctcagagcagcctgaaggtaagagccgaccacaaggcagattcccggacactggctgagaatggacatgaaatgagctcttcattaatacgcctgtgagtcttcataaatat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</a:t>
            </a:r>
            <a:r>
              <a:rPr lang="nl-NL" sz="1200" b="1" dirty="0" err="1" smtClean="0">
                <a:solidFill>
                  <a:schemeClr val="accent2">
                    <a:lumMod val="75000"/>
                  </a:schemeClr>
                </a:solidFill>
              </a:rPr>
              <a:t>tttttctgcttctttgtgatatcatcctgtgc</a:t>
            </a:r>
            <a:endParaRPr lang="nl-NL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5870640" y="0"/>
            <a:ext cx="501560" cy="459870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H="1" flipV="1">
            <a:off x="5868144" y="5661248"/>
            <a:ext cx="504056" cy="119675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544" y="4563631"/>
            <a:ext cx="408829" cy="10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tatic.zoom.nl/0251DED2A0187A3C70DA24F5C8BEC9C4-herfst-boswandeling-2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2771800" y="-171400"/>
            <a:ext cx="331236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1200" b="1" dirty="0" smtClean="0">
                <a:solidFill>
                  <a:schemeClr val="tx2"/>
                </a:solidFill>
              </a:rPr>
              <a:t>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</a:t>
            </a:r>
            <a:r>
              <a:rPr lang="nl-NL" sz="1200" b="1" dirty="0" smtClean="0">
                <a:solidFill>
                  <a:schemeClr val="accent2">
                    <a:lumMod val="75000"/>
                  </a:schemeClr>
                </a:solidFill>
              </a:rPr>
              <a:t>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tttttctgcttctttgtgatatcatcctgtgctgccttcatctctgtgcccctactgattctgtggcgcgacaaaataggggtgatggtttgtgttgggataatggcagcttgtccctctgggcatgcagccatcctgatctcaggcaatgccaagttgaggagagctgtgatgaccattctgctctgggctcagagcagcctgaaggtaagagccgaccacaaggcagattcccggacactggctgagaatgg</a:t>
            </a:r>
            <a:r>
              <a:rPr lang="nl-NL" sz="1200" b="1" dirty="0" smtClean="0">
                <a:solidFill>
                  <a:schemeClr val="tx2"/>
                </a:solidFill>
              </a:rPr>
              <a:t>acatgaaatgagctcttcattaatacgcctgtgagtcttcataaatat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</a:t>
            </a:r>
            <a:r>
              <a:rPr lang="nl-NL" sz="1200" b="1" dirty="0" smtClean="0">
                <a:solidFill>
                  <a:schemeClr val="accent2">
                    <a:lumMod val="75000"/>
                  </a:schemeClr>
                </a:solidFill>
              </a:rPr>
              <a:t>agtcacaactgtgctattcatgaataacaatacaaggctcaactggcagattaaagatctcaatttattttattcctttctcttctgctatctgtggtctgtgcctcctttcctattgtttctggtttcttctgggatgctgactgtctccctgggaaggcacatgaggacaatgaaggtctataccagaaactctcgtgaccccagcctggaggcccacattaaagccctcaagtctcttgtctcc</a:t>
            </a:r>
            <a:r>
              <a:rPr lang="nl-NL" sz="1200" b="1" dirty="0" err="1" smtClean="0">
                <a:solidFill>
                  <a:schemeClr val="accent2">
                    <a:lumMod val="75000"/>
                  </a:schemeClr>
                </a:solidFill>
              </a:rPr>
              <a:t>tttttctgcttctttgtgatatcatcctgtgc</a:t>
            </a:r>
            <a:endParaRPr lang="nl-NL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918" y="5025051"/>
            <a:ext cx="270000" cy="5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hoek 21"/>
          <p:cNvSpPr/>
          <p:nvPr/>
        </p:nvSpPr>
        <p:spPr>
          <a:xfrm>
            <a:off x="-396552" y="-339166"/>
            <a:ext cx="331236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1200" b="1" dirty="0" smtClean="0">
                <a:solidFill>
                  <a:schemeClr val="tx2"/>
                </a:solidFill>
              </a:rPr>
              <a:t>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tttttctgcttctttgtgatatcatcctgtgctgccttcatctctgtgcccctactgattctgtggcgcgacaaaataggggtgatggtttgtgttgggataatggcagcttgtccctctgggcatgcagccatcctgatctcaggcaatgccaagttgaggagagctgtgatgaccattctgctctgggctcagagcagcctgaaggtaagagccgaccacaaggcagattcccggacactggctgagaatggacatgaaatgagctcttcattaatacgcctgtgagtcttcataaatat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</a:t>
            </a:r>
            <a:r>
              <a:rPr lang="nl-NL" sz="1200" b="1" dirty="0" err="1" smtClean="0">
                <a:solidFill>
                  <a:schemeClr val="tx2"/>
                </a:solidFill>
              </a:rPr>
              <a:t>tttttctgcttctttgtgatatcatcctgtgc</a:t>
            </a:r>
            <a:endParaRPr lang="nl-NL" sz="1200" b="1" dirty="0" smtClean="0">
              <a:solidFill>
                <a:schemeClr val="tx2"/>
              </a:solidFill>
            </a:endParaRPr>
          </a:p>
        </p:txBody>
      </p:sp>
      <p:sp>
        <p:nvSpPr>
          <p:cNvPr id="23" name="Rechthoek 22"/>
          <p:cNvSpPr/>
          <p:nvPr/>
        </p:nvSpPr>
        <p:spPr>
          <a:xfrm>
            <a:off x="6300192" y="-243408"/>
            <a:ext cx="331236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1200" b="1" dirty="0" smtClean="0">
                <a:solidFill>
                  <a:schemeClr val="accent2">
                    <a:lumMod val="75000"/>
                  </a:schemeClr>
                </a:solidFill>
              </a:rPr>
              <a:t>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tttttctgcttctttgtgatatcatcctgtgctgccttcatctctgtgcccctactgattctgtggcgcgacaaaataggggtgatggtttgtgttgggataatggcagcttgtccctctgggcatgcagccatcctgatctcaggcaatgccaagttgaggagagctgtgatgaccattctgctctgggctcagagcagcctgaaggtaagagccgaccacaaggcagattcccggacactggctgagaatggacatgaaatgagctcttcattaatacgcctgtgagtcttcataaatatcctttctgcactgggtggcaaccaggtctttagattagccaactagagaagagaagtagaatagccaattagagaagtgacatcatgttgactctaactcgcatccgcactgtgtcctatgaagtcaggagtacatttctgttcatttcagtcctggagtttgcagtggggtttctgaccatgccttcgttttcttggtgaatttttgggatgtagtgaagaggcagagtgattgtgtgctgctgtgtctcagcatcagccggcttttcctgcatggactgctgttcctgagtgctatccagcttacccacttccagaagttgagtgaaccactgaaccacagctaccaagccatcatcatgctatggatgattgcaaaccaagccaacctctggcttgctgcctgcctcagcctgctttactgctccaagctcatccgtttctctcacaccttcctgatctgcttggcaagctgggtctccaggaagatctcccagatgctcctgggtattattctttgctcctgcatctgcactgtcctctgtgtttggtgcttttttagcagacctcacttcacagtcacaactgtgctattcatgaataacaatacaaggctcaactggcagattaaagatctcaatttattttattcctttctcttctgctatctgtggtctgtgcctcctttcctattgtttctggtttcttctgggatgctgactgtctccctgggaaggcacatgaggacaatgaaggtctataccagaaactctcgtgaccccagcctggaggcccacattaaagccctcaagtctcttgtctcc</a:t>
            </a:r>
            <a:r>
              <a:rPr lang="nl-NL" sz="1200" b="1" dirty="0" err="1" smtClean="0">
                <a:solidFill>
                  <a:schemeClr val="accent2">
                    <a:lumMod val="75000"/>
                  </a:schemeClr>
                </a:solidFill>
              </a:rPr>
              <a:t>tttttctgcttctttgtgatatcatcctgtgc</a:t>
            </a:r>
            <a:endParaRPr lang="nl-NL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0.00115 L 0.36042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3 -0.01272 L -0.33872 -0.012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2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ziet jouw </a:t>
            </a:r>
            <a:r>
              <a:rPr lang="nl-NL" dirty="0" err="1" smtClean="0"/>
              <a:t>DNA-data</a:t>
            </a:r>
            <a:r>
              <a:rPr lang="nl-NL" dirty="0" smtClean="0"/>
              <a:t> eruit?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Ons DNA is voor 99,9% hetzelfde.</a:t>
            </a:r>
          </a:p>
          <a:p>
            <a:pPr marL="514350" indent="-514350">
              <a:buAutoNum type="arabicPeriod"/>
            </a:pPr>
            <a:r>
              <a:rPr lang="nl-NL" dirty="0" smtClean="0"/>
              <a:t>Een stukje van ‘jouw’ DNA staat op het A4. Een paar letters ontbreken.</a:t>
            </a:r>
          </a:p>
          <a:p>
            <a:pPr marL="514350" indent="-514350">
              <a:buAutoNum type="arabicPeriod"/>
            </a:pPr>
            <a:r>
              <a:rPr lang="nl-NL" dirty="0" smtClean="0"/>
              <a:t>Vul de letters zelf in naar aanleiding van de genetische informatie:</a:t>
            </a:r>
          </a:p>
          <a:p>
            <a:pPr marL="514350" indent="-514350">
              <a:buNone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	Kun jij bitter proeven?</a:t>
            </a:r>
          </a:p>
          <a:p>
            <a:pPr marL="514350" indent="-514350">
              <a:buNone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	Heb je nat of droog oorsmeer?</a:t>
            </a:r>
          </a:p>
          <a:p>
            <a:pPr marL="514350" indent="-514350">
              <a:buNone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	Moet je niezen bij fel licht?</a:t>
            </a:r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 jij bitter proeven?</a:t>
            </a:r>
            <a:endParaRPr lang="nl-NL" dirty="0"/>
          </a:p>
        </p:txBody>
      </p:sp>
      <p:pic>
        <p:nvPicPr>
          <p:cNvPr id="28678" name="Picture 6" descr="http://learn.genetics.utah.edu/content/begin/traits/ptc/images/taste.jpg"/>
          <p:cNvPicPr>
            <a:picLocks noChangeAspect="1" noChangeArrowheads="1"/>
          </p:cNvPicPr>
          <p:nvPr/>
        </p:nvPicPr>
        <p:blipFill>
          <a:blip r:embed="rId2" cstate="print"/>
          <a:srcRect b="58717"/>
          <a:stretch>
            <a:fillRect/>
          </a:stretch>
        </p:blipFill>
        <p:spPr bwMode="auto">
          <a:xfrm>
            <a:off x="167258" y="1484784"/>
            <a:ext cx="4476750" cy="2880320"/>
          </a:xfrm>
          <a:prstGeom prst="rect">
            <a:avLst/>
          </a:prstGeom>
          <a:noFill/>
        </p:spPr>
      </p:pic>
      <p:pic>
        <p:nvPicPr>
          <p:cNvPr id="8" name="Picture 6" descr="http://learn.genetics.utah.edu/content/begin/traits/ptc/images/taste.jpg"/>
          <p:cNvPicPr>
            <a:picLocks noChangeAspect="1" noChangeArrowheads="1"/>
          </p:cNvPicPr>
          <p:nvPr/>
        </p:nvPicPr>
        <p:blipFill>
          <a:blip r:embed="rId2" cstate="print"/>
          <a:srcRect t="38703"/>
          <a:stretch>
            <a:fillRect/>
          </a:stretch>
        </p:blipFill>
        <p:spPr bwMode="auto">
          <a:xfrm>
            <a:off x="4818853" y="2204864"/>
            <a:ext cx="414563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 jij bitter proeven?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6400" dirty="0" smtClean="0"/>
              <a:t>TAS2R38</a:t>
            </a:r>
          </a:p>
          <a:p>
            <a:pPr>
              <a:buNone/>
            </a:pPr>
            <a:endParaRPr lang="nl-NL" sz="6400" dirty="0" smtClean="0"/>
          </a:p>
          <a:p>
            <a:pPr>
              <a:buNone/>
            </a:pPr>
            <a:r>
              <a:rPr lang="nl-NL" sz="6400" dirty="0" smtClean="0"/>
              <a:t>cctttctgcactgggtggcaaccaggtctttagattagccaactagagaagagaagtagaatagccaattagagaagtgacatcatgttgacc</a:t>
            </a:r>
          </a:p>
          <a:p>
            <a:pPr>
              <a:buNone/>
            </a:pPr>
            <a:r>
              <a:rPr lang="nl-NL" sz="6400" dirty="0" smtClean="0"/>
              <a:t>taactcgcatccgcactgtgtcctatgaagtcaggagtacatttctgttcatttcagtcctggagtttgcagtggggtttctgaccaatgccttcgt</a:t>
            </a:r>
          </a:p>
          <a:p>
            <a:pPr>
              <a:buNone/>
            </a:pPr>
            <a:r>
              <a:rPr lang="nl-NL" sz="6400" dirty="0" smtClean="0"/>
              <a:t>tttcttggtgaatttttgggatgtagtgaagaggcag</a:t>
            </a:r>
            <a:r>
              <a:rPr lang="nl-NL" sz="64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nl-NL" sz="6400" dirty="0" smtClean="0"/>
              <a:t>cactgagcaacagtgattgtgtgctgctgtgtctcagcatcagccggcttttcctgca</a:t>
            </a:r>
          </a:p>
          <a:p>
            <a:pPr>
              <a:buNone/>
            </a:pPr>
            <a:r>
              <a:rPr lang="nl-NL" sz="6400" dirty="0" smtClean="0"/>
              <a:t>tggactgctgttcctgagtgctatccagcttacccacttccagaagttgagtgaaccactgaaccacagctaccaagccatcatcatgctatgg</a:t>
            </a:r>
          </a:p>
          <a:p>
            <a:pPr>
              <a:buNone/>
            </a:pPr>
            <a:r>
              <a:rPr lang="nl-NL" sz="6400" dirty="0" smtClean="0"/>
              <a:t>atgattgcaaaccaagccaacctctggcttgctgcctgcctcagcctgctttactgctccaagctcatccgtttctctcacaccttcctgatctgc</a:t>
            </a:r>
          </a:p>
          <a:p>
            <a:pPr>
              <a:buNone/>
            </a:pPr>
            <a:r>
              <a:rPr lang="nl-NL" sz="6400" dirty="0" smtClean="0"/>
              <a:t>ttggcaagctgggtctccaggaagatctcccagatgctcctgggtattattctttgctcctgcatctgcactgtcctctgtgtttggtgcttttttag</a:t>
            </a:r>
          </a:p>
          <a:p>
            <a:pPr>
              <a:buNone/>
            </a:pPr>
            <a:r>
              <a:rPr lang="nl-NL" sz="6400" dirty="0" smtClean="0"/>
              <a:t>cagacctcacttcacagtcacaactgtgctattcatgaataacaatacaaggctcaactggcagattaaagatctcaatttattttattcctttct</a:t>
            </a:r>
          </a:p>
          <a:p>
            <a:pPr>
              <a:buNone/>
            </a:pPr>
            <a:r>
              <a:rPr lang="nl-NL" sz="6400" dirty="0" smtClean="0"/>
              <a:t>cttctgctatctgtggtctgtgcctcctttcctattgtttctggtttcttctgggatgctgactgtctccctgggaaggcacatgaggacaatgaag</a:t>
            </a:r>
          </a:p>
          <a:p>
            <a:pPr>
              <a:buNone/>
            </a:pPr>
            <a:r>
              <a:rPr lang="nl-NL" sz="6400" dirty="0" smtClean="0"/>
              <a:t>gtctataccagaaactctcgtgaccccagcctggaggcccacattaaagccctcaagtctcttgtctcctttttctgcttctttgtgatatcatcct</a:t>
            </a:r>
          </a:p>
          <a:p>
            <a:pPr>
              <a:buNone/>
            </a:pPr>
            <a:r>
              <a:rPr lang="nl-NL" sz="6400" dirty="0" smtClean="0"/>
              <a:t>gtgctgccttcatctctgtgcccctactgattctgtggcgcgacaaaataggggtgatggtttgtgttgggataatggcagcttgtccctctggg</a:t>
            </a:r>
          </a:p>
          <a:p>
            <a:pPr>
              <a:buNone/>
            </a:pPr>
            <a:r>
              <a:rPr lang="nl-NL" sz="6400" dirty="0" smtClean="0"/>
              <a:t>catgcagccatcctgatctcaggcaatgccaagttgaggagagctgtgatgaccattctgctctgggctcagagcagcctgaaggtaagagc</a:t>
            </a:r>
          </a:p>
          <a:p>
            <a:pPr>
              <a:buNone/>
            </a:pPr>
            <a:r>
              <a:rPr lang="nl-NL" sz="6400" dirty="0" smtClean="0"/>
              <a:t>cgaccacaaggcagattcccggacactgtgctgagaatggacatgaaatgagctcttcattaatacgcctgtgagtcttcataaatat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1110</Words>
  <Application>Microsoft Office PowerPoint</Application>
  <PresentationFormat>Diavoorstelling (4:3)</PresentationFormat>
  <Paragraphs>265</Paragraphs>
  <Slides>40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Office-thema</vt:lpstr>
      <vt:lpstr>Gezond gedrag door een genetische test?</vt:lpstr>
      <vt:lpstr>In de workshop:</vt:lpstr>
      <vt:lpstr>PowerPoint-presentatie</vt:lpstr>
      <vt:lpstr>PowerPoint-presentatie</vt:lpstr>
      <vt:lpstr>PowerPoint-presentatie</vt:lpstr>
      <vt:lpstr>PowerPoint-presentatie</vt:lpstr>
      <vt:lpstr>Hoe ziet jouw DNA-data eruit?</vt:lpstr>
      <vt:lpstr>Kun jij bitter proeven?</vt:lpstr>
      <vt:lpstr>Kun jij bitter proeven?</vt:lpstr>
      <vt:lpstr>Kun jij bitter proeven?</vt:lpstr>
      <vt:lpstr>Kun jij bitter proeven?</vt:lpstr>
      <vt:lpstr>Heb je nat of droog oorsmeer?</vt:lpstr>
      <vt:lpstr>Heb je nat of droog oorsmeer?</vt:lpstr>
      <vt:lpstr>Moet je niezen bij fel licht?</vt:lpstr>
      <vt:lpstr>Moet je niezen bij fel licht?</vt:lpstr>
      <vt:lpstr>SNP</vt:lpstr>
      <vt:lpstr>Genetische testen</vt:lpstr>
      <vt:lpstr>SNP-test</vt:lpstr>
      <vt:lpstr>SNP-test</vt:lpstr>
      <vt:lpstr>Techniek achter SNP-test</vt:lpstr>
      <vt:lpstr>SNP-test</vt:lpstr>
      <vt:lpstr>SNP-test</vt:lpstr>
      <vt:lpstr>Zelf zoeken in de uitslag</vt:lpstr>
      <vt:lpstr>Genetische testen</vt:lpstr>
      <vt:lpstr>PowerPoint-presentatie</vt:lpstr>
      <vt:lpstr>Genetische testen</vt:lpstr>
      <vt:lpstr>Klinisch genetische testen</vt:lpstr>
      <vt:lpstr>Genetische testen</vt:lpstr>
      <vt:lpstr>Exome-sequencing</vt:lpstr>
      <vt:lpstr>Sequencen</vt:lpstr>
      <vt:lpstr>Illumina  HiSeq</vt:lpstr>
      <vt:lpstr>PowerPoint-presentatie</vt:lpstr>
      <vt:lpstr>Illumina HiSeq</vt:lpstr>
      <vt:lpstr>Ion Torrent</vt:lpstr>
      <vt:lpstr>Ion Torrent</vt:lpstr>
      <vt:lpstr>PacBio RSII</vt:lpstr>
      <vt:lpstr>Genetische testen</vt:lpstr>
      <vt:lpstr>Lagere kosten  Hogere toepasbaarheid</vt:lpstr>
      <vt:lpstr>Genetische testen</vt:lpstr>
      <vt:lpstr>Voor op uw school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Metagenomics dag</dc:title>
  <dc:creator> </dc:creator>
  <cp:lastModifiedBy>Gebruiker</cp:lastModifiedBy>
  <cp:revision>98</cp:revision>
  <dcterms:created xsi:type="dcterms:W3CDTF">2013-10-29T10:11:57Z</dcterms:created>
  <dcterms:modified xsi:type="dcterms:W3CDTF">2014-01-11T09:36:43Z</dcterms:modified>
</cp:coreProperties>
</file>