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8" r:id="rId3"/>
    <p:sldId id="344" r:id="rId4"/>
    <p:sldId id="357" r:id="rId5"/>
    <p:sldId id="358" r:id="rId6"/>
    <p:sldId id="359" r:id="rId7"/>
    <p:sldId id="268" r:id="rId8"/>
    <p:sldId id="326" r:id="rId9"/>
    <p:sldId id="325" r:id="rId10"/>
    <p:sldId id="343" r:id="rId11"/>
    <p:sldId id="341" r:id="rId12"/>
    <p:sldId id="334" r:id="rId13"/>
    <p:sldId id="339" r:id="rId14"/>
    <p:sldId id="349" r:id="rId15"/>
    <p:sldId id="352" r:id="rId16"/>
    <p:sldId id="350" r:id="rId17"/>
    <p:sldId id="354" r:id="rId18"/>
    <p:sldId id="345" r:id="rId19"/>
    <p:sldId id="347" r:id="rId20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080">
          <p15:clr>
            <a:srgbClr val="A4A3A4"/>
          </p15:clr>
        </p15:guide>
        <p15:guide id="5" pos="1642">
          <p15:clr>
            <a:srgbClr val="A4A3A4"/>
          </p15:clr>
        </p15:guide>
        <p15:guide id="6" pos="13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7" autoAdjust="0"/>
    <p:restoredTop sz="85442" autoAdjust="0"/>
  </p:normalViewPr>
  <p:slideViewPr>
    <p:cSldViewPr snapToGrid="0" snapToObjects="1">
      <p:cViewPr varScale="1">
        <p:scale>
          <a:sx n="61" d="100"/>
          <a:sy n="61" d="100"/>
        </p:scale>
        <p:origin x="1248" y="56"/>
      </p:cViewPr>
      <p:guideLst>
        <p:guide orient="horz" pos="900"/>
        <p:guide orient="horz" pos="2839"/>
        <p:guide orient="horz" pos="2699"/>
        <p:guide orient="horz" pos="1080"/>
        <p:guide pos="1642"/>
        <p:guide pos="1389"/>
      </p:guideLst>
    </p:cSldViewPr>
  </p:slideViewPr>
  <p:notesTextViewPr>
    <p:cViewPr>
      <p:scale>
        <a:sx n="1" d="1"/>
        <a:sy n="1" d="1"/>
      </p:scale>
      <p:origin x="0" y="-224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41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84186250-14FC-4DA5-BA37-23C914C37EC1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9846539-4B51-4465-982A-402DD26ACC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207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3A85AC2-1F56-D849-967D-8F790C67536A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B5E45CF-109B-0D44-B918-A62405AA45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75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45CF-109B-0D44-B918-A62405AA450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767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Herkenbaar?</a:t>
            </a:r>
          </a:p>
          <a:p>
            <a:endParaRPr lang="nl-NL" dirty="0" smtClean="0"/>
          </a:p>
          <a:p>
            <a:r>
              <a:rPr lang="nl-NL" dirty="0" smtClean="0"/>
              <a:t>Curriculaire uitwerking </a:t>
            </a:r>
            <a:r>
              <a:rPr lang="nl-NL" dirty="0" smtClean="0"/>
              <a:t>: </a:t>
            </a:r>
            <a:r>
              <a:rPr lang="nl-NL" sz="1800" dirty="0" smtClean="0"/>
              <a:t>Lokale </a:t>
            </a:r>
            <a:r>
              <a:rPr lang="nl-NL" sz="1800" dirty="0"/>
              <a:t>ruimte voor </a:t>
            </a:r>
            <a:r>
              <a:rPr lang="nl-NL" sz="1800" dirty="0" smtClean="0"/>
              <a:t>scholen; Uitwerken </a:t>
            </a:r>
            <a:r>
              <a:rPr lang="nl-NL" sz="1800" dirty="0"/>
              <a:t>van vaardigheden in wenselijke doelen en voorbeeldmatige leeractiviteiten (leerlijnen)</a:t>
            </a:r>
          </a:p>
          <a:p>
            <a:r>
              <a:rPr lang="nl-NL" dirty="0" smtClean="0"/>
              <a:t>Leermiddelen: </a:t>
            </a:r>
            <a:r>
              <a:rPr lang="nl-NL" sz="1800" dirty="0" smtClean="0"/>
              <a:t>Meer </a:t>
            </a:r>
            <a:r>
              <a:rPr lang="nl-NL" sz="1800" dirty="0"/>
              <a:t>aandacht voor de vaardigheden en betere ontsluiting daarvan in methodes en additionele leermiddelen</a:t>
            </a:r>
          </a:p>
          <a:p>
            <a:r>
              <a:rPr lang="nl-NL" dirty="0" smtClean="0"/>
              <a:t>Professionalisering: </a:t>
            </a:r>
            <a:r>
              <a:rPr lang="nl-NL" sz="1800" dirty="0" smtClean="0"/>
              <a:t>Nascholing </a:t>
            </a:r>
            <a:r>
              <a:rPr lang="nl-NL" sz="1800" dirty="0"/>
              <a:t>en uitwisseling goed praktijkvoorbeelden</a:t>
            </a:r>
          </a:p>
          <a:p>
            <a:r>
              <a:rPr lang="nl-NL" dirty="0" smtClean="0"/>
              <a:t>Beoordelingsinstrumenten: </a:t>
            </a:r>
            <a:r>
              <a:rPr lang="nl-NL" sz="1800" dirty="0" smtClean="0"/>
              <a:t>Ontwikkeling </a:t>
            </a:r>
            <a:r>
              <a:rPr lang="nl-NL" sz="1800" dirty="0"/>
              <a:t>van handzame en relevante </a:t>
            </a:r>
            <a:r>
              <a:rPr lang="nl-NL" sz="1800" dirty="0" smtClean="0"/>
              <a:t>instrumenten</a:t>
            </a: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45CF-109B-0D44-B918-A62405AA450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115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45CF-109B-0D44-B918-A62405AA450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347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8FA0E-A259-411E-94E2-C9872A10FDD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686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Uitwerking vaardigheden: links in menu en door te klikken in het model</a:t>
            </a:r>
          </a:p>
          <a:p>
            <a:r>
              <a:rPr lang="nl-NL" dirty="0" smtClean="0"/>
              <a:t>Algemene informatie 21V: klikken</a:t>
            </a:r>
            <a:r>
              <a:rPr lang="nl-NL" baseline="0" dirty="0" smtClean="0"/>
              <a:t> op midden van het model</a:t>
            </a:r>
          </a:p>
          <a:p>
            <a:r>
              <a:rPr lang="nl-NL" dirty="0" err="1" smtClean="0"/>
              <a:t>Ouickscans</a:t>
            </a:r>
            <a:r>
              <a:rPr lang="nl-NL" dirty="0" smtClean="0"/>
              <a:t>: te gebruiken om met elkaar in gesprek te komen over 21V</a:t>
            </a:r>
          </a:p>
          <a:p>
            <a:r>
              <a:rPr lang="nl-NL" dirty="0" smtClean="0"/>
              <a:t>Rapport 21V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8FA0E-A259-411E-94E2-C9872A10FDD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77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45CF-109B-0D44-B918-A62405AA450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511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Kijk vanuit je vak.</a:t>
            </a:r>
          </a:p>
          <a:p>
            <a:r>
              <a:rPr lang="nl-NL" dirty="0" smtClean="0"/>
              <a:t>SLO</a:t>
            </a:r>
            <a:r>
              <a:rPr lang="nl-NL" baseline="0" dirty="0" smtClean="0"/>
              <a:t> kijkt algemeen en dat is mogelijk niet helemaal precies toepasbaar. </a:t>
            </a:r>
          </a:p>
          <a:p>
            <a:r>
              <a:rPr lang="nl-NL" baseline="0" dirty="0" smtClean="0"/>
              <a:t>Probeer zelf een aantal ideeën op papier te zetten, die zal ik aan jullie doorsturen </a:t>
            </a:r>
          </a:p>
          <a:p>
            <a:r>
              <a:rPr lang="nl-NL" baseline="0" dirty="0" smtClean="0"/>
              <a:t>Mail adres achter laten.</a:t>
            </a:r>
          </a:p>
          <a:p>
            <a:r>
              <a:rPr lang="nl-NL" baseline="0" dirty="0" smtClean="0"/>
              <a:t>Ik geef eerst de beschrijving van de vaardigheid. Soms uitgebreid beschreven, soms nog wat korter, afhankelijk of we bij SLO de vaardigheid al uitgewerkt hebben. </a:t>
            </a:r>
          </a:p>
          <a:p>
            <a:r>
              <a:rPr lang="nl-NL" baseline="0" dirty="0" smtClean="0"/>
              <a:t>Probeer eerst zelf één of meerdere voorbeelden te beschrijven, bekijk daarna pas het voorbeeld. 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45CF-109B-0D44-B918-A62405AA450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229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45CF-109B-0D44-B918-A62405AA450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477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45CF-109B-0D44-B918-A62405AA450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63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45CF-109B-0D44-B918-A62405AA450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59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45CF-109B-0D44-B918-A62405AA450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64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Voorstellen</a:t>
            </a:r>
          </a:p>
          <a:p>
            <a:r>
              <a:rPr lang="nl-NL" dirty="0" smtClean="0"/>
              <a:t>SLO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45CF-109B-0D44-B918-A62405AA450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Google</a:t>
            </a:r>
            <a:r>
              <a:rPr lang="nl-NL" baseline="0" dirty="0" smtClean="0"/>
              <a:t> zoeken plaatjes 21V</a:t>
            </a:r>
          </a:p>
          <a:p>
            <a:r>
              <a:rPr lang="nl-NL" baseline="0" dirty="0" smtClean="0"/>
              <a:t>Je krijgt plaatjes die aangeven dat het te maken heeft met je hoofd, denkvaardigheden</a:t>
            </a:r>
          </a:p>
          <a:p>
            <a:r>
              <a:rPr lang="nl-NL" baseline="0" dirty="0" smtClean="0"/>
              <a:t>Modellen die gebruikt worden (zit ook in het boekje)</a:t>
            </a:r>
          </a:p>
          <a:p>
            <a:endParaRPr lang="nl-NL" baseline="0" dirty="0" smtClean="0"/>
          </a:p>
          <a:p>
            <a:r>
              <a:rPr lang="nl-NL" baseline="0" dirty="0" smtClean="0"/>
              <a:t>Voorbeeld geven</a:t>
            </a:r>
          </a:p>
          <a:p>
            <a:r>
              <a:rPr lang="nl-NL" baseline="0" dirty="0" smtClean="0"/>
              <a:t>Wat verstaan jullie er zelf onder?</a:t>
            </a:r>
          </a:p>
          <a:p>
            <a:r>
              <a:rPr lang="nl-NL" baseline="0" dirty="0" smtClean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45CF-109B-0D44-B918-A62405AA45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01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Samenwerking Kennisnet benoemen</a:t>
            </a:r>
          </a:p>
          <a:p>
            <a:endParaRPr lang="nl-NL" dirty="0" smtClean="0"/>
          </a:p>
          <a:p>
            <a:r>
              <a:rPr lang="nl-NL" dirty="0" smtClean="0"/>
              <a:t>Volgens SLO en Kennisnet is het dit!</a:t>
            </a:r>
          </a:p>
          <a:p>
            <a:endParaRPr lang="nl-NL" dirty="0" smtClean="0"/>
          </a:p>
          <a:p>
            <a:r>
              <a:rPr lang="nl-NL" dirty="0" smtClean="0"/>
              <a:t>Kun je deze vaardigheden</a:t>
            </a:r>
            <a:r>
              <a:rPr lang="nl-NL" baseline="0" dirty="0" smtClean="0"/>
              <a:t> terugzien in de biologieles.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45CF-109B-0D44-B918-A62405AA45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08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3AEAC-BA85-4B60-9559-16D3669D6B34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7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1347788"/>
            <a:ext cx="4849813" cy="363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0FAD6-E6DD-417B-83C1-95D91CEAF23C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3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Aangeven hoe de kerntaken relatie</a:t>
            </a:r>
            <a:r>
              <a:rPr lang="nl-NL" baseline="0" dirty="0" smtClean="0"/>
              <a:t> hebben met het project 21V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45CF-109B-0D44-B918-A62405AA45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69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Onderzoek was in opdracht van OCW – relatie kerntaken</a:t>
            </a:r>
          </a:p>
          <a:p>
            <a:endParaRPr lang="nl-NL" dirty="0" smtClean="0"/>
          </a:p>
          <a:p>
            <a:r>
              <a:rPr lang="nl-NL" dirty="0" smtClean="0"/>
              <a:t>En wat kwam er uit het onderzoek? </a:t>
            </a:r>
          </a:p>
          <a:p>
            <a:r>
              <a:rPr lang="nl-NL" dirty="0" smtClean="0"/>
              <a:t>Zie volgende dia's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8FA0E-A259-411E-94E2-C9872A10FDDA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27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Herkenbaar?</a:t>
            </a:r>
          </a:p>
          <a:p>
            <a:endParaRPr lang="nl-NL" dirty="0" smtClean="0"/>
          </a:p>
          <a:p>
            <a:r>
              <a:rPr lang="nl-NL" dirty="0" smtClean="0"/>
              <a:t>Geen doorlopende leerlijnen vaardigheden</a:t>
            </a:r>
          </a:p>
          <a:p>
            <a:r>
              <a:rPr lang="nl-NL" dirty="0" smtClean="0"/>
              <a:t>Aandacht op onderdelen</a:t>
            </a:r>
          </a:p>
          <a:p>
            <a:r>
              <a:rPr lang="nl-NL" dirty="0" smtClean="0"/>
              <a:t>Hoe leerlingen volgen in vaardigheden</a:t>
            </a:r>
            <a:r>
              <a:rPr lang="nl-NL" baseline="0" dirty="0" smtClean="0"/>
              <a:t> (en dat is misschien wel een goede vraag tijdens de workshops</a:t>
            </a:r>
          </a:p>
          <a:p>
            <a:endParaRPr lang="nl-NL" baseline="0" dirty="0" smtClean="0"/>
          </a:p>
          <a:p>
            <a:r>
              <a:rPr lang="nl-NL" dirty="0" smtClean="0"/>
              <a:t>21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eeuwse</a:t>
            </a:r>
            <a:r>
              <a:rPr lang="nl-NL" dirty="0" smtClean="0"/>
              <a:t> vaardigheden komen weinig structureel en doelgericht aan de orde in de les</a:t>
            </a:r>
          </a:p>
          <a:p>
            <a:r>
              <a:rPr lang="nl-NL" dirty="0" smtClean="0"/>
              <a:t>Leraren hebben meer houvast nodig</a:t>
            </a:r>
          </a:p>
          <a:p>
            <a:r>
              <a:rPr lang="nl-NL" dirty="0" smtClean="0"/>
              <a:t>Gegeven het belang van de vaardigheden is meer aandacht wenselijk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3AEED-3494-4BE1-807D-9C7FE60F9BE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2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69" y="-171400"/>
            <a:ext cx="623962" cy="19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 32 punt </a:t>
            </a:r>
            <a:r>
              <a:rPr lang="nl-NL" dirty="0" err="1" smtClean="0"/>
              <a:t>Arial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 smtClean="0"/>
              <a:t>Teksten 24 punt </a:t>
            </a:r>
            <a:r>
              <a:rPr lang="nl-NL" dirty="0" err="1" smtClean="0"/>
              <a:t>Arial</a:t>
            </a:r>
            <a:endParaRPr lang="nl-NL" dirty="0" smtClean="0"/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45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 32 punt </a:t>
            </a:r>
            <a:r>
              <a:rPr lang="nl-NL" dirty="0" err="1" smtClean="0"/>
              <a:t>Arial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  <a:lvl2pPr>
              <a:defRPr sz="2000" baseline="0">
                <a:solidFill>
                  <a:schemeClr val="tx2"/>
                </a:solidFill>
              </a:defRPr>
            </a:lvl2pPr>
            <a:lvl3pPr>
              <a:defRPr sz="2000" baseline="0">
                <a:solidFill>
                  <a:schemeClr val="tx2"/>
                </a:solidFill>
              </a:defRPr>
            </a:lvl3pPr>
            <a:lvl4pPr>
              <a:defRPr sz="2000" baseline="0">
                <a:solidFill>
                  <a:schemeClr val="tx2"/>
                </a:solidFill>
              </a:defRPr>
            </a:lvl4pPr>
            <a:lvl5pPr>
              <a:defRPr sz="2000" baseline="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  <a:lvl2pPr>
              <a:defRPr sz="2000" baseline="0">
                <a:solidFill>
                  <a:schemeClr val="tx2"/>
                </a:solidFill>
              </a:defRPr>
            </a:lvl2pPr>
            <a:lvl3pPr>
              <a:defRPr sz="2000" baseline="0">
                <a:solidFill>
                  <a:schemeClr val="tx2"/>
                </a:solidFill>
              </a:defRPr>
            </a:lvl3pPr>
            <a:lvl4pPr>
              <a:defRPr sz="2000" baseline="0">
                <a:solidFill>
                  <a:schemeClr val="tx2"/>
                </a:solidFill>
              </a:defRPr>
            </a:lvl4pPr>
            <a:lvl5pPr>
              <a:defRPr sz="2000" baseline="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05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Tabellen: kies themakleuren; dit zijn de SLO huisstijlen kleuren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890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7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CC89B7-0164-4496-BB5A-94BC49040198}" type="datetimeFigureOut">
              <a:rPr lang="nl-NL" smtClean="0"/>
              <a:t>26-5-2016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325E850-D94B-4F5F-9905-D1E276CC6D4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257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7200" y="6605630"/>
            <a:ext cx="3175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riculumvandetoekomst.slo.nl/" TargetMode="External"/><Relationship Id="rId7" Type="http://schemas.openxmlformats.org/officeDocument/2006/relationships/hyperlink" Target="http://curriculumvandetoekomst.slo.nl/quicksca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rriculumvandetoekomst.slo.nl/21e-eeuwse-vaardigheden/ict-basisvaardigheden" TargetMode="External"/><Relationship Id="rId5" Type="http://schemas.openxmlformats.org/officeDocument/2006/relationships/hyperlink" Target="http://curriculumvandetoekomst.slo.nl/21e-eeuwse-vaardigheden/creatief-denken-en-handelen" TargetMode="External"/><Relationship Id="rId4" Type="http://schemas.openxmlformats.org/officeDocument/2006/relationships/hyperlink" Target="http://curriculumvandetoekomst.slo.nl/21e-eeuwse-vaardigheden/probleemoplossend-denken-en-handel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urriculumvandetoekomst.slo.nl/21e-eeuwse-vaardigheden/probleemoplossend-denken-en-handelen/voorbeeldmatig-leerplankad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urriculumvandetoekomst.slo.nl/21e-eeuwse-vaardigheden/probleemoplossend-denken-en-handelen/voorbeeldmatig-leerplankad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droog.wordpress.com/2012/08/10/start-het-schooljaar-eens-op-een-21e-eeuwse-manie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droog.wordpress.com/2016/02/14/63-dingen-die-iedere-leerling-in-de-digitale-wereld-zou-moeten-kunne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66428" y="3347634"/>
            <a:ext cx="8477572" cy="130185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21</a:t>
            </a:r>
            <a:r>
              <a:rPr lang="nl-NL" sz="4000" baseline="30000" dirty="0" smtClean="0">
                <a:solidFill>
                  <a:schemeClr val="bg1"/>
                </a:solidFill>
              </a:rPr>
              <a:t>e</a:t>
            </a:r>
            <a:r>
              <a:rPr lang="nl-NL" sz="4000" dirty="0" smtClean="0">
                <a:solidFill>
                  <a:schemeClr val="bg1"/>
                </a:solidFill>
              </a:rPr>
              <a:t> </a:t>
            </a:r>
            <a:r>
              <a:rPr lang="nl-NL" sz="4000" dirty="0" err="1" smtClean="0">
                <a:solidFill>
                  <a:schemeClr val="bg1"/>
                </a:solidFill>
              </a:rPr>
              <a:t>eeuwse</a:t>
            </a:r>
            <a:r>
              <a:rPr lang="nl-NL" sz="4000" dirty="0" smtClean="0">
                <a:solidFill>
                  <a:schemeClr val="bg1"/>
                </a:solidFill>
              </a:rPr>
              <a:t> vaardigheden </a:t>
            </a:r>
            <a:br>
              <a:rPr lang="nl-NL" sz="4000" dirty="0" smtClean="0">
                <a:solidFill>
                  <a:schemeClr val="bg1"/>
                </a:solidFill>
              </a:rPr>
            </a:br>
            <a:r>
              <a:rPr lang="nl-NL" sz="4000" dirty="0" smtClean="0">
                <a:solidFill>
                  <a:schemeClr val="bg1"/>
                </a:solidFill>
              </a:rPr>
              <a:t>in de biologie les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66427" y="4649491"/>
            <a:ext cx="9655443" cy="2208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2400" dirty="0" smtClean="0">
                <a:solidFill>
                  <a:schemeClr val="tx2"/>
                </a:solidFill>
              </a:rPr>
              <a:t>Maaike Rodenboog, SLO</a:t>
            </a:r>
          </a:p>
          <a:p>
            <a:r>
              <a:rPr lang="nl-NL" sz="2400" smtClean="0">
                <a:solidFill>
                  <a:schemeClr val="tx2"/>
                </a:solidFill>
              </a:rPr>
              <a:t>m.rodenboog@slo.nl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Wat gebeurt er in de lespraktijk?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21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eeuwse</a:t>
            </a:r>
            <a:r>
              <a:rPr lang="nl-NL" dirty="0" smtClean="0"/>
              <a:t> vaardigheden </a:t>
            </a:r>
            <a:r>
              <a:rPr lang="nl-NL" dirty="0"/>
              <a:t>worden belangrijk gevonden</a:t>
            </a:r>
          </a:p>
          <a:p>
            <a:r>
              <a:rPr lang="nl-NL" dirty="0"/>
              <a:t>Soms tot regelmatig  aandacht voor de vaardigheden in de les</a:t>
            </a:r>
          </a:p>
          <a:p>
            <a:r>
              <a:rPr lang="nl-NL" dirty="0"/>
              <a:t>Meer aandacht voor vaardigheden in po </a:t>
            </a:r>
            <a:r>
              <a:rPr lang="nl-NL" dirty="0" smtClean="0"/>
              <a:t>dan in vo (-onderbouw)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b="23424"/>
          <a:stretch/>
        </p:blipFill>
        <p:spPr bwMode="auto">
          <a:xfrm>
            <a:off x="3027596" y="3757808"/>
            <a:ext cx="6095071" cy="31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54995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>Project 21V te volgen via de website</a:t>
            </a:r>
            <a:br>
              <a:rPr lang="nl-NL" dirty="0" smtClean="0">
                <a:solidFill>
                  <a:schemeClr val="accent1"/>
                </a:solidFill>
              </a:rPr>
            </a:br>
            <a:r>
              <a:rPr lang="nl-NL" dirty="0" smtClean="0">
                <a:solidFill>
                  <a:schemeClr val="accent1"/>
                </a:solidFill>
                <a:hlinkClick r:id="rId3"/>
              </a:rPr>
              <a:t>www.curriculumvandetoekomst.slo.nl</a:t>
            </a: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6705"/>
            <a:ext cx="8229600" cy="4787559"/>
          </a:xfrm>
        </p:spPr>
        <p:txBody>
          <a:bodyPr>
            <a:normAutofit fontScale="92500"/>
          </a:bodyPr>
          <a:lstStyle/>
          <a:p>
            <a:r>
              <a:rPr lang="nl-NL" dirty="0"/>
              <a:t>Leerplankaders</a:t>
            </a:r>
          </a:p>
          <a:p>
            <a:pPr lvl="1"/>
            <a:r>
              <a:rPr lang="nl-NL" dirty="0"/>
              <a:t>In 2015 </a:t>
            </a:r>
            <a:r>
              <a:rPr lang="nl-NL" dirty="0" err="1">
                <a:solidFill>
                  <a:srgbClr val="C7007D"/>
                </a:solidFill>
                <a:hlinkClick r:id="rId4"/>
              </a:rPr>
              <a:t>probleemoplosvaardigheden</a:t>
            </a:r>
            <a:r>
              <a:rPr lang="nl-NL" dirty="0"/>
              <a:t>, </a:t>
            </a:r>
            <a:r>
              <a:rPr lang="nl-NL" dirty="0">
                <a:solidFill>
                  <a:srgbClr val="C7007D"/>
                </a:solidFill>
                <a:hlinkClick r:id="rId5"/>
              </a:rPr>
              <a:t>creatief denken</a:t>
            </a:r>
            <a:r>
              <a:rPr lang="nl-NL" dirty="0">
                <a:hlinkClick r:id="rId5"/>
              </a:rPr>
              <a:t> </a:t>
            </a:r>
            <a:r>
              <a:rPr lang="nl-NL" dirty="0"/>
              <a:t>en </a:t>
            </a:r>
            <a:r>
              <a:rPr lang="nl-NL" dirty="0">
                <a:solidFill>
                  <a:srgbClr val="C7007D"/>
                </a:solidFill>
                <a:hlinkClick r:id="rId6"/>
              </a:rPr>
              <a:t>digitale</a:t>
            </a:r>
            <a:r>
              <a:rPr lang="nl-NL" b="1" dirty="0">
                <a:solidFill>
                  <a:srgbClr val="C7007D"/>
                </a:solidFill>
                <a:hlinkClick r:id="rId6"/>
              </a:rPr>
              <a:t> </a:t>
            </a:r>
            <a:r>
              <a:rPr lang="nl-NL" dirty="0">
                <a:solidFill>
                  <a:srgbClr val="C7007D"/>
                </a:solidFill>
                <a:hlinkClick r:id="rId6"/>
              </a:rPr>
              <a:t>geletterdheid</a:t>
            </a:r>
            <a:r>
              <a:rPr lang="nl-NL" b="1" dirty="0">
                <a:solidFill>
                  <a:srgbClr val="C7007D"/>
                </a:solidFill>
                <a:hlinkClick r:id="rId6"/>
              </a:rPr>
              <a:t>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omdat uit het onderzoek van 2014 bleek dat deze vaardigheden op dit moment het moeilijkst uit te voeren, onduidelijk of nog weinig bekend zijn</a:t>
            </a:r>
          </a:p>
          <a:p>
            <a:r>
              <a:rPr lang="nl-NL" dirty="0" smtClean="0"/>
              <a:t>Ontwerpen</a:t>
            </a:r>
            <a:r>
              <a:rPr lang="nl-NL" dirty="0"/>
              <a:t>, ontwikkelen en evalueren van voorbeeldmatige uitwerkingen</a:t>
            </a:r>
          </a:p>
          <a:p>
            <a:pPr lvl="1"/>
            <a:r>
              <a:rPr lang="nl-NL" dirty="0" err="1" smtClean="0"/>
              <a:t>Probleemoplossen</a:t>
            </a:r>
            <a:r>
              <a:rPr lang="nl-NL" dirty="0"/>
              <a:t>, creatief denken en digitale </a:t>
            </a:r>
            <a:r>
              <a:rPr lang="nl-NL" dirty="0" smtClean="0"/>
              <a:t>geletterdheid, kritisch denken, zelfregulering</a:t>
            </a:r>
            <a:endParaRPr lang="nl-NL" dirty="0"/>
          </a:p>
          <a:p>
            <a:pPr lvl="1"/>
            <a:r>
              <a:rPr lang="nl-NL" dirty="0">
                <a:solidFill>
                  <a:srgbClr val="C7007D"/>
                </a:solidFill>
              </a:rPr>
              <a:t>Nederlands</a:t>
            </a:r>
            <a:r>
              <a:rPr lang="nl-NL" dirty="0"/>
              <a:t>, </a:t>
            </a:r>
            <a:r>
              <a:rPr lang="nl-NL" dirty="0">
                <a:solidFill>
                  <a:srgbClr val="C7007D"/>
                </a:solidFill>
              </a:rPr>
              <a:t>kunst en cultuur</a:t>
            </a:r>
            <a:r>
              <a:rPr lang="nl-NL" dirty="0"/>
              <a:t>, </a:t>
            </a:r>
            <a:r>
              <a:rPr lang="nl-NL" dirty="0">
                <a:solidFill>
                  <a:srgbClr val="C7007D"/>
                </a:solidFill>
              </a:rPr>
              <a:t>rekenen/wiskunde</a:t>
            </a:r>
            <a:r>
              <a:rPr lang="nl-NL" dirty="0"/>
              <a:t> en </a:t>
            </a:r>
            <a:r>
              <a:rPr lang="nl-NL" dirty="0">
                <a:solidFill>
                  <a:srgbClr val="C7007D"/>
                </a:solidFill>
              </a:rPr>
              <a:t>aardrijkskunde/natuurkunde</a:t>
            </a:r>
          </a:p>
          <a:p>
            <a:r>
              <a:rPr lang="nl-NL" dirty="0" smtClean="0">
                <a:hlinkClick r:id="rId7"/>
              </a:rPr>
              <a:t>QuickScans</a:t>
            </a:r>
            <a:r>
              <a:rPr lang="nl-NL" dirty="0" smtClean="0"/>
              <a:t> </a:t>
            </a:r>
            <a:r>
              <a:rPr lang="nl-NL" dirty="0"/>
              <a:t>21e eeuwse vaardigheden</a:t>
            </a:r>
          </a:p>
          <a:p>
            <a:r>
              <a:rPr lang="nl-NL" dirty="0"/>
              <a:t>Inzicht in de manier waarop kaders en instrumenten voor het volgen en beoordelen van leerlingen ontworpen en ontwikkeld kunnen worden</a:t>
            </a:r>
          </a:p>
          <a:p>
            <a:r>
              <a:rPr lang="nl-NL" dirty="0" smtClean="0"/>
              <a:t>Inventarisatie </a:t>
            </a:r>
            <a:r>
              <a:rPr lang="nl-NL" dirty="0"/>
              <a:t>huidige onderwijspraktijk </a:t>
            </a:r>
            <a:r>
              <a:rPr lang="nl-NL" dirty="0" smtClean="0"/>
              <a:t>&amp; internationale studie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1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839602" y="0"/>
            <a:ext cx="80906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 smtClean="0">
                <a:solidFill>
                  <a:schemeClr val="accent1"/>
                </a:solidFill>
                <a:hlinkClick r:id="rId3"/>
              </a:rPr>
              <a:t>curriculumvandetoekomst.slo.nl</a:t>
            </a:r>
            <a:endParaRPr lang="nl-NL" sz="4400" dirty="0">
              <a:solidFill>
                <a:schemeClr val="accent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16845" t="4568" r="17202" b="21057"/>
          <a:stretch/>
        </p:blipFill>
        <p:spPr>
          <a:xfrm>
            <a:off x="413656" y="769440"/>
            <a:ext cx="8414255" cy="53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839602" y="0"/>
            <a:ext cx="67056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 smtClean="0">
                <a:solidFill>
                  <a:srgbClr val="CC0066"/>
                </a:solidFill>
                <a:hlinkClick r:id="rId3"/>
              </a:rPr>
              <a:t>21</a:t>
            </a:r>
            <a:r>
              <a:rPr lang="nl-NL" sz="4400" baseline="30000" dirty="0" smtClean="0">
                <a:solidFill>
                  <a:srgbClr val="CC0066"/>
                </a:solidFill>
                <a:hlinkClick r:id="rId3"/>
              </a:rPr>
              <a:t>e</a:t>
            </a:r>
            <a:r>
              <a:rPr lang="nl-NL" sz="4400" dirty="0" smtClean="0">
                <a:solidFill>
                  <a:srgbClr val="CC0066"/>
                </a:solidFill>
                <a:hlinkClick r:id="rId3"/>
              </a:rPr>
              <a:t> </a:t>
            </a:r>
            <a:r>
              <a:rPr lang="nl-NL" sz="4400" dirty="0" err="1" smtClean="0">
                <a:solidFill>
                  <a:srgbClr val="CC0066"/>
                </a:solidFill>
                <a:hlinkClick r:id="rId3"/>
              </a:rPr>
              <a:t>eeuwse</a:t>
            </a:r>
            <a:r>
              <a:rPr lang="nl-NL" sz="4400" dirty="0" smtClean="0">
                <a:solidFill>
                  <a:srgbClr val="CC0066"/>
                </a:solidFill>
                <a:hlinkClick r:id="rId3"/>
              </a:rPr>
              <a:t> vaardigheden</a:t>
            </a:r>
            <a:endParaRPr lang="nl-NL" sz="4400" dirty="0">
              <a:solidFill>
                <a:srgbClr val="CC0066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/>
          <a:srcRect l="11943" t="7902" r="19862"/>
          <a:stretch/>
        </p:blipFill>
        <p:spPr>
          <a:xfrm>
            <a:off x="863600" y="892363"/>
            <a:ext cx="7200900" cy="547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Ronde 1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4579" y="1600200"/>
            <a:ext cx="461484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Werkwijze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2500"/>
            <a:ext cx="8229600" cy="492366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Kleine groepen maken, 2 tot maximaal 4 personen</a:t>
            </a:r>
          </a:p>
          <a:p>
            <a:r>
              <a:rPr lang="nl-NL" dirty="0" smtClean="0"/>
              <a:t>Bespreken</a:t>
            </a:r>
          </a:p>
          <a:p>
            <a:pPr lvl="1"/>
            <a:r>
              <a:rPr lang="nl-NL" sz="1800" dirty="0" smtClean="0"/>
              <a:t>Wat versta je onder de vaardigheid in de biologieles?</a:t>
            </a:r>
          </a:p>
          <a:p>
            <a:pPr lvl="1"/>
            <a:r>
              <a:rPr lang="nl-NL" sz="1800" dirty="0" smtClean="0"/>
              <a:t>Wissel dit uit met elkaar</a:t>
            </a:r>
          </a:p>
          <a:p>
            <a:pPr lvl="1"/>
            <a:r>
              <a:rPr lang="nl-NL" sz="1800" dirty="0" smtClean="0"/>
              <a:t>Wat verstaat SLO onder de vaardigheid? Komt dat overeen?</a:t>
            </a:r>
          </a:p>
          <a:p>
            <a:pPr lvl="1"/>
            <a:r>
              <a:rPr lang="nl-NL" sz="1800" dirty="0" smtClean="0"/>
              <a:t>Verzamel/Bedenk lesvoorbeelden voor biologie over deze vaardigheid en hoe deze in de les</a:t>
            </a:r>
          </a:p>
          <a:p>
            <a:pPr lvl="2"/>
            <a:r>
              <a:rPr lang="nl-NL" sz="1800" dirty="0"/>
              <a:t>k</a:t>
            </a:r>
            <a:r>
              <a:rPr lang="nl-NL" sz="1800" dirty="0" smtClean="0"/>
              <a:t>an worden aangeleerd;</a:t>
            </a:r>
          </a:p>
          <a:p>
            <a:pPr lvl="2"/>
            <a:r>
              <a:rPr lang="nl-NL" sz="1800" dirty="0"/>
              <a:t>k</a:t>
            </a:r>
            <a:r>
              <a:rPr lang="nl-NL" sz="1800" dirty="0" smtClean="0"/>
              <a:t>an worden onderhouden;</a:t>
            </a:r>
          </a:p>
          <a:p>
            <a:pPr lvl="2"/>
            <a:r>
              <a:rPr lang="nl-NL" sz="1800" dirty="0"/>
              <a:t>k</a:t>
            </a:r>
            <a:r>
              <a:rPr lang="nl-NL" sz="1800" dirty="0" smtClean="0"/>
              <a:t>an worden getoetst. </a:t>
            </a:r>
          </a:p>
          <a:p>
            <a:r>
              <a:rPr lang="nl-NL" sz="2600" dirty="0" smtClean="0"/>
              <a:t>Bekijk het voorbeeld dat is meegeleverd. Is het voor jou een passend voorbeeld?</a:t>
            </a:r>
          </a:p>
          <a:p>
            <a:r>
              <a:rPr lang="nl-NL" sz="2600" dirty="0" smtClean="0"/>
              <a:t>Schrijf alles zoveel mogelijk op of leg digitaal vast  en geef het mij door (papier, usb, e-mail)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6615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Ronde 2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0936" y="1600200"/>
            <a:ext cx="436212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Evaluatie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Ben je enthousiast geworden voor het gebruik van 21V in je les?</a:t>
            </a:r>
          </a:p>
          <a:p>
            <a:r>
              <a:rPr lang="nl-NL" dirty="0" smtClean="0"/>
              <a:t>Wat ga je meenemen voor 'morgen' in de klas </a:t>
            </a:r>
          </a:p>
          <a:p>
            <a:r>
              <a:rPr lang="nl-NL" dirty="0" smtClean="0"/>
              <a:t>Over de workshop: Top</a:t>
            </a:r>
            <a:r>
              <a:rPr lang="nl-NL" dirty="0"/>
              <a:t> </a:t>
            </a:r>
            <a:r>
              <a:rPr lang="nl-NL" dirty="0" smtClean="0"/>
              <a:t>- Tip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Materialen naar mij</a:t>
            </a:r>
          </a:p>
          <a:p>
            <a:r>
              <a:rPr lang="nl-NL" dirty="0" smtClean="0"/>
              <a:t>Je e-mailadres achter laten</a:t>
            </a:r>
          </a:p>
          <a:p>
            <a:r>
              <a:rPr lang="nl-NL" dirty="0" smtClean="0"/>
              <a:t>Voorbeelden, </a:t>
            </a:r>
            <a:r>
              <a:rPr lang="nl-NL" dirty="0" err="1" smtClean="0"/>
              <a:t>powerpoint</a:t>
            </a:r>
            <a:r>
              <a:rPr lang="nl-NL" dirty="0" smtClean="0"/>
              <a:t> ed. op usb-stick, om mee te nemen.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63571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920"/>
            <a:ext cx="9223985" cy="59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45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Frans Droog</a:t>
            </a:r>
          </a:p>
          <a:p>
            <a:r>
              <a:rPr lang="nl-NL" dirty="0">
                <a:hlinkClick r:id="rId3"/>
              </a:rPr>
              <a:t>https://fdroog.wordpress.com/2012/08/10/start-het-schooljaar-eens-op-een-21e-eeuwse-manier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endParaRPr lang="nl-NL" dirty="0"/>
          </a:p>
          <a:p>
            <a:r>
              <a:rPr lang="nl-NL" dirty="0">
                <a:hlinkClick r:id="rId4"/>
              </a:rPr>
              <a:t>https://fdroog.wordpress.com/2016/02/14/63-dingen-die-iedere-leerling-in-de-digitale-wereld-zou-moeten-kunnen</a:t>
            </a:r>
            <a:r>
              <a:rPr lang="nl-NL" dirty="0" smtClean="0">
                <a:hlinkClick r:id="rId4"/>
              </a:rPr>
              <a:t>/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517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Programma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Welkom en kennismaken</a:t>
            </a:r>
          </a:p>
          <a:p>
            <a:r>
              <a:rPr lang="nl-NL" dirty="0" smtClean="0"/>
              <a:t>21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eeuwse</a:t>
            </a:r>
            <a:r>
              <a:rPr lang="nl-NL" dirty="0" smtClean="0"/>
              <a:t> vaardigheden, onderzoek en ontwikkeling bij SLO</a:t>
            </a:r>
          </a:p>
          <a:p>
            <a:r>
              <a:rPr lang="nl-NL" dirty="0" smtClean="0"/>
              <a:t>Ronde 1, vier vaardigheden centraal</a:t>
            </a:r>
          </a:p>
          <a:p>
            <a:r>
              <a:rPr lang="nl-NL" dirty="0" smtClean="0"/>
              <a:t>Ronde 2, vier andere vaardigheden centraal</a:t>
            </a:r>
          </a:p>
          <a:p>
            <a:r>
              <a:rPr lang="nl-NL" dirty="0" smtClean="0"/>
              <a:t>Voorbeeldmaterialen verzamelen</a:t>
            </a:r>
          </a:p>
          <a:p>
            <a:r>
              <a:rPr lang="nl-NL" dirty="0" smtClean="0"/>
              <a:t>Terugkijken en/of vooruitkijken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0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22326" r="5720"/>
          <a:stretch/>
        </p:blipFill>
        <p:spPr>
          <a:xfrm>
            <a:off x="0" y="1352810"/>
            <a:ext cx="9143999" cy="42375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>
                <a:solidFill>
                  <a:schemeClr val="accent1"/>
                </a:solidFill>
              </a:rPr>
              <a:t>Wat zijn 21</a:t>
            </a:r>
            <a:r>
              <a:rPr lang="nl-NL" sz="2800" baseline="30000" dirty="0" smtClean="0">
                <a:solidFill>
                  <a:schemeClr val="accent1"/>
                </a:solidFill>
              </a:rPr>
              <a:t>e</a:t>
            </a:r>
            <a:r>
              <a:rPr lang="nl-NL" sz="2800" dirty="0" smtClean="0">
                <a:solidFill>
                  <a:schemeClr val="accent1"/>
                </a:solidFill>
              </a:rPr>
              <a:t> </a:t>
            </a:r>
            <a:r>
              <a:rPr lang="nl-NL" sz="2800" dirty="0" err="1" smtClean="0">
                <a:solidFill>
                  <a:schemeClr val="accent1"/>
                </a:solidFill>
              </a:rPr>
              <a:t>eeuwse</a:t>
            </a:r>
            <a:r>
              <a:rPr lang="nl-NL" sz="2800" dirty="0" smtClean="0">
                <a:solidFill>
                  <a:schemeClr val="accent1"/>
                </a:solidFill>
              </a:rPr>
              <a:t> vaardigheden?</a:t>
            </a:r>
            <a:endParaRPr lang="nl-NL" sz="2800" dirty="0">
              <a:solidFill>
                <a:schemeClr val="accent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33" y="1465349"/>
            <a:ext cx="1118786" cy="103046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659" y="3610292"/>
            <a:ext cx="1470992" cy="10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003" y="193011"/>
            <a:ext cx="5770484" cy="63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>Welke zijn nu de 21</a:t>
            </a:r>
            <a:r>
              <a:rPr lang="nl-NL" baseline="30000" dirty="0" smtClean="0">
                <a:solidFill>
                  <a:schemeClr val="accent1"/>
                </a:solidFill>
              </a:rPr>
              <a:t>e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eeuwse</a:t>
            </a:r>
            <a:r>
              <a:rPr lang="nl-NL" dirty="0" smtClean="0">
                <a:solidFill>
                  <a:schemeClr val="accent1"/>
                </a:solidFill>
              </a:rPr>
              <a:t> vaardigheden?</a:t>
            </a:r>
            <a:endParaRPr lang="nl-NL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1" y="1417638"/>
          <a:ext cx="7905564" cy="484999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005090"/>
                <a:gridCol w="4900474"/>
              </a:tblGrid>
              <a:tr h="639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aseline="0" dirty="0" smtClean="0">
                          <a:effectLst/>
                        </a:rPr>
                        <a:t>Creatief denken en handelen</a:t>
                      </a:r>
                      <a:endParaRPr lang="nl-NL" sz="16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baseline="0" dirty="0" smtClean="0">
                          <a:effectLst/>
                        </a:rPr>
                        <a:t>bedenken van nieuwe </a:t>
                      </a:r>
                      <a:r>
                        <a:rPr lang="nl-NL" sz="1600" b="0" kern="1200" dirty="0" smtClean="0">
                          <a:effectLst/>
                        </a:rPr>
                        <a:t>ideeën</a:t>
                      </a:r>
                      <a:r>
                        <a:rPr lang="nl-NL" sz="1600" b="0" kern="1200" baseline="0" dirty="0" smtClean="0">
                          <a:effectLst/>
                        </a:rPr>
                        <a:t> </a:t>
                      </a:r>
                      <a:r>
                        <a:rPr lang="nl-NL" sz="1600" b="0" baseline="0" dirty="0" smtClean="0">
                          <a:effectLst/>
                        </a:rPr>
                        <a:t>en deze kunnen uitwerken en analyseren</a:t>
                      </a:r>
                      <a:endParaRPr lang="nl-NL" sz="1600" b="0" i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</a:tr>
              <a:tr h="692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aseline="0" dirty="0">
                          <a:effectLst/>
                        </a:rPr>
                        <a:t>Kritisch denken</a:t>
                      </a:r>
                      <a:endParaRPr lang="nl-NL" sz="16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aseline="0" dirty="0" smtClean="0">
                          <a:effectLst/>
                        </a:rPr>
                        <a:t>kunnen formuleren van een eigen onderbouwde visie of mening</a:t>
                      </a:r>
                      <a:endParaRPr lang="nl-NL" sz="1600" b="0" i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</a:tr>
              <a:tr h="639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aseline="0" dirty="0" smtClean="0">
                          <a:effectLst/>
                        </a:rPr>
                        <a:t>Probleem oplossen</a:t>
                      </a:r>
                      <a:endParaRPr lang="nl-NL" sz="16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aseline="0" dirty="0" smtClean="0">
                          <a:effectLst/>
                        </a:rPr>
                        <a:t>(h)erkennen van een probleem of tot een plan kunnen komen om het probleem op te lossen</a:t>
                      </a:r>
                      <a:endParaRPr lang="nl-NL" sz="1600" b="0" i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</a:tr>
              <a:tr h="639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aseline="0" dirty="0">
                          <a:effectLst/>
                        </a:rPr>
                        <a:t>Communiceren</a:t>
                      </a:r>
                      <a:endParaRPr lang="nl-NL" sz="16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aseline="0" dirty="0" smtClean="0">
                          <a:effectLst/>
                        </a:rPr>
                        <a:t>effectief en efficiënt overbrengen en ontvangen van een boodschap</a:t>
                      </a:r>
                      <a:endParaRPr lang="nl-NL" sz="1600" b="0" i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</a:tr>
              <a:tr h="639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aseline="0" dirty="0">
                          <a:effectLst/>
                        </a:rPr>
                        <a:t>Samenwerken</a:t>
                      </a:r>
                      <a:endParaRPr lang="nl-NL" sz="16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aseline="0" dirty="0" smtClean="0">
                          <a:effectLst/>
                        </a:rPr>
                        <a:t>gezamenlijk realiseren van een doel en anderen daarbij kunnen aanvullen  en ondersteunen</a:t>
                      </a:r>
                      <a:endParaRPr lang="nl-NL" sz="1600" b="0" i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</a:tr>
              <a:tr h="319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aseline="0" dirty="0">
                          <a:effectLst/>
                        </a:rPr>
                        <a:t>Digitale </a:t>
                      </a:r>
                      <a:r>
                        <a:rPr lang="nl-NL" sz="1600" baseline="0" dirty="0" smtClean="0">
                          <a:effectLst/>
                        </a:rPr>
                        <a:t>vaardigheden</a:t>
                      </a:r>
                      <a:endParaRPr lang="nl-NL" sz="16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aseline="0" dirty="0">
                          <a:effectLst/>
                        </a:rPr>
                        <a:t>effectief en efficiënt gebruik van ICT</a:t>
                      </a:r>
                      <a:endParaRPr lang="nl-NL" sz="1600" b="0" i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</a:tr>
              <a:tr h="959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aseline="0" dirty="0">
                          <a:effectLst/>
                        </a:rPr>
                        <a:t>Sociale en culturele vaardigheden</a:t>
                      </a:r>
                      <a:endParaRPr lang="nl-NL" sz="16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aseline="0" dirty="0" smtClean="0">
                          <a:effectLst/>
                        </a:rPr>
                        <a:t>effectief leren, werken en leven met mensen met verschillende etnische, culturele en sociale achtergronden</a:t>
                      </a:r>
                      <a:endParaRPr lang="nl-NL" sz="1600" b="0" i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</a:tr>
              <a:tr h="319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Zelfregulering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realiseren van doelgericht en passend gedrag</a:t>
                      </a:r>
                      <a:endParaRPr lang="nl-NL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27153" y="3362598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101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nl-NL" sz="3600" dirty="0">
                <a:solidFill>
                  <a:schemeClr val="accent1"/>
                </a:solidFill>
              </a:rPr>
              <a:t>Digitale </a:t>
            </a:r>
            <a:r>
              <a:rPr lang="nl-NL" sz="3600" dirty="0" smtClean="0">
                <a:solidFill>
                  <a:schemeClr val="accent1"/>
                </a:solidFill>
              </a:rPr>
              <a:t>vaardigheden zijn: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endParaRPr lang="nl-NL" sz="33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sz="2000" dirty="0" smtClean="0"/>
              <a:t>ICT-(basis)vaardigheden</a:t>
            </a:r>
          </a:p>
          <a:p>
            <a:pPr lvl="2"/>
            <a:r>
              <a:rPr lang="nl-NL" sz="2000" dirty="0" smtClean="0"/>
              <a:t>kunnen omgaan met ICT</a:t>
            </a:r>
          </a:p>
          <a:p>
            <a:pPr lvl="1"/>
            <a:r>
              <a:rPr lang="nl-NL" sz="2000" dirty="0" smtClean="0"/>
              <a:t>Mediawijsheid</a:t>
            </a:r>
          </a:p>
          <a:p>
            <a:pPr lvl="2"/>
            <a:r>
              <a:rPr lang="nl-NL" sz="2000" dirty="0" smtClean="0"/>
              <a:t>bewust, actief en kritisch omgaan met media</a:t>
            </a:r>
          </a:p>
          <a:p>
            <a:pPr lvl="1"/>
            <a:r>
              <a:rPr lang="nl-NL" sz="2000" dirty="0" smtClean="0"/>
              <a:t>Informatievaardigheden</a:t>
            </a:r>
          </a:p>
          <a:p>
            <a:pPr lvl="2"/>
            <a:r>
              <a:rPr lang="nl-NL" sz="2000" dirty="0" smtClean="0"/>
              <a:t>zoeken, selecteren, verwerken en gebruiken van relevante informatie</a:t>
            </a:r>
          </a:p>
          <a:p>
            <a:pPr lvl="1"/>
            <a:r>
              <a:rPr lang="nl-NL" sz="2000" dirty="0" smtClean="0"/>
              <a:t>Computational thinking</a:t>
            </a:r>
          </a:p>
          <a:p>
            <a:pPr lvl="2"/>
            <a:r>
              <a:rPr lang="nl-NL" sz="2000" dirty="0"/>
              <a:t>het (her)formuleren van problemen op een zodanige manier dat het mogelijk wordt om een computer of ander gereedschap te gebruiken om het probleem op te </a:t>
            </a:r>
            <a:r>
              <a:rPr lang="nl-NL" sz="2000" dirty="0" smtClean="0"/>
              <a:t>lossen</a:t>
            </a:r>
          </a:p>
        </p:txBody>
      </p:sp>
    </p:spTree>
    <p:extLst>
      <p:ext uri="{BB962C8B-B14F-4D97-AF65-F5344CB8AC3E}">
        <p14:creationId xmlns:p14="http://schemas.microsoft.com/office/powerpoint/2010/main" val="29637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dirty="0">
                <a:solidFill>
                  <a:schemeClr val="accent1"/>
                </a:solidFill>
              </a:rPr>
              <a:t>SLO, nationaal expertisecentrum leerplanontwikkeling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Onafhankelijke, niet-commerciële positie als landelijke kennisinstelling</a:t>
            </a:r>
          </a:p>
          <a:p>
            <a:r>
              <a:rPr lang="nl-NL" dirty="0" smtClean="0"/>
              <a:t>Curriculumontwikkeling:</a:t>
            </a:r>
          </a:p>
          <a:p>
            <a:pPr lvl="1"/>
            <a:r>
              <a:rPr lang="nl-NL" sz="2000" dirty="0"/>
              <a:t>ontwikkelen en onderhouden van landelijke </a:t>
            </a:r>
            <a:r>
              <a:rPr lang="nl-NL" sz="2000" dirty="0" smtClean="0"/>
              <a:t>leerplankaders</a:t>
            </a:r>
            <a:br>
              <a:rPr lang="nl-NL" sz="2000" dirty="0" smtClean="0"/>
            </a:br>
            <a:r>
              <a:rPr lang="nl-NL" sz="2000" dirty="0"/>
              <a:t>(kerndoelen, eindtermen, examenprogramma’s, </a:t>
            </a:r>
            <a:r>
              <a:rPr lang="nl-NL" sz="2000" dirty="0" smtClean="0"/>
              <a:t>referentieniveaus)</a:t>
            </a:r>
          </a:p>
          <a:p>
            <a:pPr lvl="1"/>
            <a:r>
              <a:rPr lang="nl-NL" sz="2000" dirty="0" smtClean="0"/>
              <a:t>ondersteunen </a:t>
            </a:r>
            <a:r>
              <a:rPr lang="nl-NL" sz="2000" dirty="0"/>
              <a:t>en adviseren van OCW </a:t>
            </a:r>
            <a:r>
              <a:rPr lang="nl-NL" sz="2000" dirty="0" smtClean="0"/>
              <a:t>m.b.t. leerplanontwikkeling</a:t>
            </a:r>
          </a:p>
          <a:p>
            <a:pPr lvl="1"/>
            <a:r>
              <a:rPr lang="nl-NL" sz="2000" dirty="0" smtClean="0"/>
              <a:t>uitvoering </a:t>
            </a:r>
            <a:r>
              <a:rPr lang="nl-NL" sz="2000" dirty="0"/>
              <a:t>van onderzoek ter ondersteuning van deze twee </a:t>
            </a:r>
            <a:r>
              <a:rPr lang="nl-NL" sz="2000" dirty="0" smtClean="0"/>
              <a:t>hoofdtaken</a:t>
            </a:r>
          </a:p>
          <a:p>
            <a:pPr lvl="1"/>
            <a:r>
              <a:rPr lang="nl-NL" sz="2000" dirty="0" smtClean="0"/>
              <a:t>primair en voortgezet onderwijs </a:t>
            </a:r>
            <a:br>
              <a:rPr lang="nl-NL" sz="2000" dirty="0" smtClean="0"/>
            </a:br>
            <a:r>
              <a:rPr lang="nl-NL" sz="2000" dirty="0" smtClean="0"/>
              <a:t>(incl. speciaal onderwijs)</a:t>
            </a:r>
          </a:p>
          <a:p>
            <a:pPr lvl="1"/>
            <a:r>
              <a:rPr lang="nl-NL" sz="2000" dirty="0" smtClean="0"/>
              <a:t>Ketenpartners, incl. uitgevers &amp; </a:t>
            </a:r>
            <a:br>
              <a:rPr lang="nl-NL" sz="2000" dirty="0" smtClean="0"/>
            </a:br>
            <a:r>
              <a:rPr lang="nl-NL" sz="2000" dirty="0" smtClean="0"/>
              <a:t>lerarenopleidingen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32" y="4651898"/>
            <a:ext cx="2544268" cy="19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019" y="10583"/>
            <a:ext cx="1948169" cy="19365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300" dirty="0">
                <a:solidFill>
                  <a:schemeClr val="accent1"/>
                </a:solidFill>
              </a:rPr>
              <a:t>Welk onderwijs nu voor straks?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81693"/>
            <a:ext cx="8229599" cy="4444470"/>
          </a:xfrm>
        </p:spPr>
        <p:txBody>
          <a:bodyPr>
            <a:normAutofit/>
          </a:bodyPr>
          <a:lstStyle/>
          <a:p>
            <a:r>
              <a:rPr lang="nl-NL" dirty="0" smtClean="0"/>
              <a:t>Onderzoek door SLO?</a:t>
            </a:r>
            <a:endParaRPr lang="nl-NL" dirty="0"/>
          </a:p>
          <a:p>
            <a:pPr lvl="1"/>
            <a:r>
              <a:rPr lang="nl-NL" dirty="0"/>
              <a:t>Wat zijn de vaardigheden van de toekomst?</a:t>
            </a:r>
          </a:p>
          <a:p>
            <a:pPr lvl="1"/>
            <a:r>
              <a:rPr lang="nl-NL" dirty="0"/>
              <a:t>Hoeveel aandacht is er  voor deze </a:t>
            </a:r>
            <a:br>
              <a:rPr lang="nl-NL" dirty="0"/>
            </a:br>
            <a:r>
              <a:rPr lang="nl-NL" dirty="0" smtClean="0"/>
              <a:t>vaardigheden? </a:t>
            </a:r>
          </a:p>
          <a:p>
            <a:pPr lvl="1"/>
            <a:r>
              <a:rPr lang="nl-NL" dirty="0" smtClean="0"/>
              <a:t>Focus op primair en voortgezet onderwijs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Hoe zag het onderzoek eruit?</a:t>
            </a:r>
            <a:endParaRPr lang="nl-NL" dirty="0"/>
          </a:p>
          <a:p>
            <a:pPr lvl="1"/>
            <a:r>
              <a:rPr lang="nl-NL" dirty="0"/>
              <a:t>Debat gevolgd en literatuuronderzoek gedaan om te </a:t>
            </a:r>
            <a:br>
              <a:rPr lang="nl-NL" dirty="0"/>
            </a:br>
            <a:r>
              <a:rPr lang="nl-NL" dirty="0"/>
              <a:t>bepalen om welke vaardigheden het zou moeten gaan</a:t>
            </a:r>
          </a:p>
          <a:p>
            <a:pPr lvl="1"/>
            <a:r>
              <a:rPr lang="nl-NL" dirty="0"/>
              <a:t>Kerndoelen en leermiddelen onderzocht</a:t>
            </a:r>
          </a:p>
          <a:p>
            <a:pPr lvl="1"/>
            <a:r>
              <a:rPr lang="nl-NL" dirty="0"/>
              <a:t>Vragenlijst en case studies van scholen</a:t>
            </a:r>
          </a:p>
          <a:p>
            <a:pPr lvl="1"/>
            <a:r>
              <a:rPr lang="nl-NL" dirty="0"/>
              <a:t>Discussiebijeenkomsten met leraren en andere experts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31" y="1800630"/>
            <a:ext cx="3468043" cy="113052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073" y="3865796"/>
            <a:ext cx="1861418" cy="257191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 t="9059" r="30373" b="10547"/>
          <a:stretch/>
        </p:blipFill>
        <p:spPr bwMode="auto">
          <a:xfrm>
            <a:off x="7347427" y="2931152"/>
            <a:ext cx="1695446" cy="22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Analyse van leermiddelen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Weinig doelgericht, substantieel en systematisch aandacht voor de vaardigheden in leermiddelen</a:t>
            </a:r>
          </a:p>
          <a:p>
            <a:r>
              <a:rPr lang="nl-NL" sz="2800" dirty="0" smtClean="0"/>
              <a:t>Weinig aandacht voor </a:t>
            </a:r>
            <a:r>
              <a:rPr lang="nl-NL" sz="2800" dirty="0" err="1" smtClean="0"/>
              <a:t>probleemoplosvaardigheden</a:t>
            </a:r>
            <a:r>
              <a:rPr lang="nl-NL" sz="2800" dirty="0" smtClean="0"/>
              <a:t>, creatief denken en sociale en culturele vaardigheden</a:t>
            </a:r>
          </a:p>
          <a:p>
            <a:r>
              <a:rPr lang="nl-NL" sz="2800" dirty="0" smtClean="0"/>
              <a:t>Meer aandacht voor de vaardigheden in geïntegreerde methodes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85" y="4607510"/>
            <a:ext cx="3025098" cy="19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O huisstijl">
  <a:themeElements>
    <a:clrScheme name="SLO Huisstijl">
      <a:dk1>
        <a:sysClr val="windowText" lastClr="000000"/>
      </a:dk1>
      <a:lt1>
        <a:sysClr val="window" lastClr="FFFFFF"/>
      </a:lt1>
      <a:dk2>
        <a:srgbClr val="92887E"/>
      </a:dk2>
      <a:lt2>
        <a:srgbClr val="B5ABA1"/>
      </a:lt2>
      <a:accent1>
        <a:srgbClr val="C7007D"/>
      </a:accent1>
      <a:accent2>
        <a:srgbClr val="92887E"/>
      </a:accent2>
      <a:accent3>
        <a:srgbClr val="13B3CF"/>
      </a:accent3>
      <a:accent4>
        <a:srgbClr val="D8CD01"/>
      </a:accent4>
      <a:accent5>
        <a:srgbClr val="F4A300"/>
      </a:accent5>
      <a:accent6>
        <a:srgbClr val="DB003B"/>
      </a:accent6>
      <a:hlink>
        <a:srgbClr val="92887E"/>
      </a:hlink>
      <a:folHlink>
        <a:srgbClr val="92887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Presentatie SLO_2016" id="{3009FF9D-C579-3E4A-AAA0-AE23E69271F0}" vid="{6DE8AD0F-DD03-314D-A109-32787CFA29E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Presentatie SLO_2016</Template>
  <TotalTime>4051</TotalTime>
  <Words>853</Words>
  <Application>Microsoft Office PowerPoint</Application>
  <PresentationFormat>Diavoorstelling (4:3)</PresentationFormat>
  <Paragraphs>166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SLO huisstijl</vt:lpstr>
      <vt:lpstr>21e eeuwse vaardigheden  in de biologie les</vt:lpstr>
      <vt:lpstr>Programma</vt:lpstr>
      <vt:lpstr>Wat zijn 21e eeuwse vaardigheden?</vt:lpstr>
      <vt:lpstr>PowerPoint-presentatie</vt:lpstr>
      <vt:lpstr>Welke zijn nu de 21e eeuwse vaardigheden?</vt:lpstr>
      <vt:lpstr>Digitale vaardigheden zijn:  </vt:lpstr>
      <vt:lpstr>SLO, nationaal expertisecentrum leerplanontwikkeling</vt:lpstr>
      <vt:lpstr>Welk onderwijs nu voor straks? </vt:lpstr>
      <vt:lpstr>Analyse van leermiddelen</vt:lpstr>
      <vt:lpstr>Wat gebeurt er in de lespraktijk?</vt:lpstr>
      <vt:lpstr>Project 21V te volgen via de website www.curriculumvandetoekomst.slo.nl </vt:lpstr>
      <vt:lpstr>PowerPoint-presentatie</vt:lpstr>
      <vt:lpstr>PowerPoint-presentatie</vt:lpstr>
      <vt:lpstr>Ronde 1</vt:lpstr>
      <vt:lpstr>Werkwijze</vt:lpstr>
      <vt:lpstr>Ronde 2</vt:lpstr>
      <vt:lpstr>Evaluatie</vt:lpstr>
      <vt:lpstr>PowerPoint-presentatie</vt:lpstr>
      <vt:lpstr>PowerPoint-presentatie</vt:lpstr>
    </vt:vector>
  </TitlesOfParts>
  <Company>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max Arial 32 punt – vulling wit</dc:title>
  <dc:creator>Maaike Rodenboog</dc:creator>
  <cp:lastModifiedBy>Maaike Rodenboog</cp:lastModifiedBy>
  <cp:revision>46</cp:revision>
  <cp:lastPrinted>2016-05-26T10:12:51Z</cp:lastPrinted>
  <dcterms:created xsi:type="dcterms:W3CDTF">2016-03-03T14:51:51Z</dcterms:created>
  <dcterms:modified xsi:type="dcterms:W3CDTF">2016-05-26T10:45:43Z</dcterms:modified>
</cp:coreProperties>
</file>